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xls" ContentType="application/vnd.ms-excel"/>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7"/>
  </p:notesMasterIdLst>
  <p:handoutMasterIdLst>
    <p:handoutMasterId r:id="rId48"/>
  </p:handoutMasterIdLst>
  <p:sldIdLst>
    <p:sldId id="425" r:id="rId2"/>
    <p:sldId id="426" r:id="rId3"/>
    <p:sldId id="429" r:id="rId4"/>
    <p:sldId id="472" r:id="rId5"/>
    <p:sldId id="473" r:id="rId6"/>
    <p:sldId id="474" r:id="rId7"/>
    <p:sldId id="430" r:id="rId8"/>
    <p:sldId id="431" r:id="rId9"/>
    <p:sldId id="432" r:id="rId10"/>
    <p:sldId id="433" r:id="rId11"/>
    <p:sldId id="438" r:id="rId12"/>
    <p:sldId id="439" r:id="rId13"/>
    <p:sldId id="440" r:id="rId14"/>
    <p:sldId id="441" r:id="rId15"/>
    <p:sldId id="442" r:id="rId16"/>
    <p:sldId id="443" r:id="rId17"/>
    <p:sldId id="444" r:id="rId18"/>
    <p:sldId id="445" r:id="rId19"/>
    <p:sldId id="446" r:id="rId20"/>
    <p:sldId id="475" r:id="rId21"/>
    <p:sldId id="447" r:id="rId22"/>
    <p:sldId id="448" r:id="rId23"/>
    <p:sldId id="449" r:id="rId24"/>
    <p:sldId id="450" r:id="rId25"/>
    <p:sldId id="451" r:id="rId26"/>
    <p:sldId id="452" r:id="rId27"/>
    <p:sldId id="453" r:id="rId28"/>
    <p:sldId id="454" r:id="rId29"/>
    <p:sldId id="455" r:id="rId30"/>
    <p:sldId id="456" r:id="rId31"/>
    <p:sldId id="457" r:id="rId32"/>
    <p:sldId id="458" r:id="rId33"/>
    <p:sldId id="459" r:id="rId34"/>
    <p:sldId id="460" r:id="rId35"/>
    <p:sldId id="461" r:id="rId36"/>
    <p:sldId id="462" r:id="rId37"/>
    <p:sldId id="463" r:id="rId38"/>
    <p:sldId id="464" r:id="rId39"/>
    <p:sldId id="465" r:id="rId40"/>
    <p:sldId id="466" r:id="rId41"/>
    <p:sldId id="467" r:id="rId42"/>
    <p:sldId id="468" r:id="rId43"/>
    <p:sldId id="469" r:id="rId44"/>
    <p:sldId id="470" r:id="rId45"/>
    <p:sldId id="471" r:id="rId46"/>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35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39339480-B4ED-421C-A854-8925F4C3A08B}" type="datetimeFigureOut">
              <a:rPr lang="en-US" smtClean="0"/>
              <a:pPr/>
              <a:t>9/19/2016</a:t>
            </a:fld>
            <a:endParaRPr lang="en-US"/>
          </a:p>
        </p:txBody>
      </p:sp>
      <p:sp>
        <p:nvSpPr>
          <p:cNvPr id="4" name="Footer Placeholder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B8DE9617-4931-424A-BD1B-6B016942EE01}" type="slidenum">
              <a:rPr lang="en-US" smtClean="0"/>
              <a:pPr/>
              <a:t>‹#›</a:t>
            </a:fld>
            <a:endParaRPr lang="en-US"/>
          </a:p>
        </p:txBody>
      </p:sp>
    </p:spTree>
    <p:extLst>
      <p:ext uri="{BB962C8B-B14F-4D97-AF65-F5344CB8AC3E}">
        <p14:creationId xmlns:p14="http://schemas.microsoft.com/office/powerpoint/2010/main" val="25849097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4860C185-6DBB-4A5D-8915-4CE2A930D055}" type="datetimeFigureOut">
              <a:rPr lang="en-US" smtClean="0"/>
              <a:pPr/>
              <a:t>9/19/2016</a:t>
            </a:fld>
            <a:endParaRPr lang="en-US"/>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FC1A7373-0BB9-40B8-B3B3-740C32145B00}" type="slidenum">
              <a:rPr lang="en-US" smtClean="0"/>
              <a:pPr/>
              <a:t>‹#›</a:t>
            </a:fld>
            <a:endParaRPr lang="en-US"/>
          </a:p>
        </p:txBody>
      </p:sp>
    </p:spTree>
    <p:extLst>
      <p:ext uri="{BB962C8B-B14F-4D97-AF65-F5344CB8AC3E}">
        <p14:creationId xmlns:p14="http://schemas.microsoft.com/office/powerpoint/2010/main" val="1261395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A349AD-A402-4CFD-B437-683372D04BBB}" type="slidenum">
              <a:rPr lang="zh-CN" altLang="en-US"/>
              <a:pPr/>
              <a:t>3</a:t>
            </a:fld>
            <a:endParaRPr lang="en-US" altLang="zh-CN"/>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r>
              <a:rPr lang="en-US" altLang="zh-CN"/>
              <a:t>If you are willing to pay enough in time delay.  Example: Simple unordered array of records.</a:t>
            </a:r>
          </a:p>
          <a:p>
            <a:endParaRPr lang="zh-CN" altLang="en-US"/>
          </a:p>
        </p:txBody>
      </p:sp>
    </p:spTree>
    <p:extLst>
      <p:ext uri="{BB962C8B-B14F-4D97-AF65-F5344CB8AC3E}">
        <p14:creationId xmlns:p14="http://schemas.microsoft.com/office/powerpoint/2010/main" val="9483071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F2D7A2-9E30-42A2-8CFF-F4C072D88E22}" type="slidenum">
              <a:rPr lang="zh-CN" altLang="en-US"/>
              <a:pPr/>
              <a:t>24</a:t>
            </a:fld>
            <a:endParaRPr lang="en-US" altLang="zh-CN"/>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en-US" altLang="zh-CN"/>
              <a:t>Empirical comparison is difficult to do “fairly” and is time consuming.</a:t>
            </a:r>
          </a:p>
          <a:p>
            <a:endParaRPr lang="en-US" altLang="zh-CN"/>
          </a:p>
          <a:p>
            <a:r>
              <a:rPr lang="en-US" altLang="zh-CN"/>
              <a:t>Critical resources: Time.  Space (disk, RAM). Programmers effort.  Ease of use (user’s effort).</a:t>
            </a:r>
          </a:p>
          <a:p>
            <a:endParaRPr lang="en-US" altLang="zh-CN"/>
          </a:p>
          <a:p>
            <a:r>
              <a:rPr lang="en-US" altLang="zh-CN"/>
              <a:t>Factors affecting running time: Machine load.  OS.  Compiler.  Problem size.  Specific input values for given problem size.</a:t>
            </a:r>
          </a:p>
          <a:p>
            <a:endParaRPr lang="zh-CN" altLang="en-US"/>
          </a:p>
        </p:txBody>
      </p:sp>
    </p:spTree>
    <p:extLst>
      <p:ext uri="{BB962C8B-B14F-4D97-AF65-F5344CB8AC3E}">
        <p14:creationId xmlns:p14="http://schemas.microsoft.com/office/powerpoint/2010/main" val="2200921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411B0E-C154-4D5D-A8B6-619D14F4C313}" type="slidenum">
              <a:rPr lang="zh-CN" altLang="en-US"/>
              <a:pPr/>
              <a:t>44</a:t>
            </a:fld>
            <a:endParaRPr lang="en-US" altLang="zh-CN"/>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r>
              <a:rPr lang="en-US" altLang="zh-CN" dirty="0"/>
              <a:t>Best: Find at first position.  Cost is 1 compare.</a:t>
            </a:r>
          </a:p>
          <a:p>
            <a:r>
              <a:rPr lang="en-US" altLang="zh-CN" dirty="0"/>
              <a:t>Worst: Find at last position.  Cost is </a:t>
            </a:r>
            <a:r>
              <a:rPr lang="en-US" altLang="zh-CN" i="1" dirty="0"/>
              <a:t>n</a:t>
            </a:r>
            <a:r>
              <a:rPr lang="en-US" altLang="zh-CN" dirty="0"/>
              <a:t> compares.</a:t>
            </a:r>
          </a:p>
          <a:p>
            <a:r>
              <a:rPr lang="en-US" altLang="zh-CN" dirty="0"/>
              <a:t>Average: (</a:t>
            </a:r>
            <a:r>
              <a:rPr lang="en-US" altLang="zh-CN" i="1" dirty="0"/>
              <a:t>n</a:t>
            </a:r>
            <a:r>
              <a:rPr lang="en-US" altLang="zh-CN" dirty="0"/>
              <a:t>+1)/2 compares IF we assume the element with value </a:t>
            </a:r>
            <a:r>
              <a:rPr lang="en-US" altLang="zh-CN" i="1" dirty="0"/>
              <a:t>K</a:t>
            </a:r>
            <a:r>
              <a:rPr lang="en-US" altLang="zh-CN" dirty="0"/>
              <a:t> is equally likely to be in any position in the array.</a:t>
            </a:r>
          </a:p>
        </p:txBody>
      </p:sp>
    </p:spTree>
    <p:extLst>
      <p:ext uri="{BB962C8B-B14F-4D97-AF65-F5344CB8AC3E}">
        <p14:creationId xmlns:p14="http://schemas.microsoft.com/office/powerpoint/2010/main" val="24400201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767446-B2E0-4D2E-82B7-30E3B88E98D4}" type="slidenum">
              <a:rPr lang="zh-CN" altLang="en-US"/>
              <a:pPr/>
              <a:t>6</a:t>
            </a:fld>
            <a:endParaRPr lang="en-US" altLang="zh-CN"/>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altLang="zh-CN"/>
              <a:t>A primary concern for this course is efficiency.</a:t>
            </a:r>
          </a:p>
          <a:p>
            <a:endParaRPr lang="en-US" altLang="zh-CN"/>
          </a:p>
          <a:p>
            <a:r>
              <a:rPr lang="en-US" altLang="zh-CN"/>
              <a:t>You might believe that faster computers make it unnecessary to be concerned with efficiency.  However…</a:t>
            </a:r>
          </a:p>
          <a:p>
            <a:endParaRPr lang="en-US" altLang="zh-CN"/>
          </a:p>
          <a:p>
            <a:r>
              <a:rPr lang="en-US" altLang="zh-CN"/>
              <a:t>So we need special training.</a:t>
            </a:r>
          </a:p>
          <a:p>
            <a:endParaRPr lang="zh-CN" altLang="en-US"/>
          </a:p>
        </p:txBody>
      </p:sp>
    </p:spTree>
    <p:extLst>
      <p:ext uri="{BB962C8B-B14F-4D97-AF65-F5344CB8AC3E}">
        <p14:creationId xmlns:p14="http://schemas.microsoft.com/office/powerpoint/2010/main" val="3921182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CBE1CE-4FB9-4A46-8238-C9FE6A3CFA74}" type="slidenum">
              <a:rPr lang="zh-CN" altLang="en-US"/>
              <a:pPr/>
              <a:t>7</a:t>
            </a:fld>
            <a:endParaRPr lang="en-US" altLang="zh-CN"/>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altLang="zh-CN"/>
              <a:t>Alternate definition: Better than known alternatives (“relatively efficient”).</a:t>
            </a:r>
          </a:p>
          <a:p>
            <a:endParaRPr lang="en-US" altLang="zh-CN"/>
          </a:p>
          <a:p>
            <a:r>
              <a:rPr lang="en-US" altLang="zh-CN"/>
              <a:t>Space and time are typical constraints for programs.</a:t>
            </a:r>
          </a:p>
          <a:p>
            <a:endParaRPr lang="en-US" altLang="zh-CN"/>
          </a:p>
          <a:p>
            <a:r>
              <a:rPr lang="en-US" altLang="zh-CN">
                <a:latin typeface="Courier New" pitchFamily="49" charset="0"/>
              </a:rPr>
              <a:t>This does not mean always strive for the most efficient program.  If the program operates well within resource constraints, there is no benefit to making it faster or smaller.</a:t>
            </a:r>
          </a:p>
        </p:txBody>
      </p:sp>
    </p:spTree>
    <p:extLst>
      <p:ext uri="{BB962C8B-B14F-4D97-AF65-F5344CB8AC3E}">
        <p14:creationId xmlns:p14="http://schemas.microsoft.com/office/powerpoint/2010/main" val="2571205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4748DE-BEB3-4C1E-B341-501DC8873A0A}" type="slidenum">
              <a:rPr lang="zh-CN" altLang="en-US"/>
              <a:pPr/>
              <a:t>8</a:t>
            </a:fld>
            <a:endParaRPr lang="en-US" altLang="zh-CN"/>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r>
              <a:rPr lang="en-US" altLang="zh-CN"/>
              <a:t>Typically want the “simplest” data structure that will meet the requirements.</a:t>
            </a:r>
          </a:p>
        </p:txBody>
      </p:sp>
    </p:spTree>
    <p:extLst>
      <p:ext uri="{BB962C8B-B14F-4D97-AF65-F5344CB8AC3E}">
        <p14:creationId xmlns:p14="http://schemas.microsoft.com/office/powerpoint/2010/main" val="73361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23CB2F-0236-41F7-87C2-A53AA5DEEC3B}" type="slidenum">
              <a:rPr lang="zh-CN" altLang="en-US"/>
              <a:pPr/>
              <a:t>9</a:t>
            </a:fld>
            <a:endParaRPr lang="en-US" altLang="zh-CN"/>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r>
              <a:rPr lang="en-US" altLang="zh-CN"/>
              <a:t>These questions often  help to narrow the possibilities.</a:t>
            </a:r>
          </a:p>
          <a:p>
            <a:endParaRPr lang="en-US" altLang="zh-CN"/>
          </a:p>
          <a:p>
            <a:r>
              <a:rPr lang="en-US" altLang="zh-CN"/>
              <a:t>If data can be deleted, a more complex representation is typically required.</a:t>
            </a:r>
          </a:p>
          <a:p>
            <a:endParaRPr lang="zh-CN" altLang="en-US"/>
          </a:p>
        </p:txBody>
      </p:sp>
    </p:spTree>
    <p:extLst>
      <p:ext uri="{BB962C8B-B14F-4D97-AF65-F5344CB8AC3E}">
        <p14:creationId xmlns:p14="http://schemas.microsoft.com/office/powerpoint/2010/main" val="670598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8CCBE6-4C12-4FFC-A16C-E63A0B000571}" type="slidenum">
              <a:rPr lang="zh-CN" altLang="en-US"/>
              <a:pPr/>
              <a:t>10</a:t>
            </a:fld>
            <a:endParaRPr lang="en-US" altLang="zh-CN"/>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r>
              <a:rPr lang="en-US" altLang="zh-CN"/>
              <a:t>The space required includes data and overhead.</a:t>
            </a:r>
          </a:p>
          <a:p>
            <a:endParaRPr lang="en-US" altLang="zh-CN"/>
          </a:p>
          <a:p>
            <a:r>
              <a:rPr lang="en-US" altLang="zh-CN"/>
              <a:t>Some data structures/algorithms are more complicated than others.</a:t>
            </a:r>
          </a:p>
          <a:p>
            <a:endParaRPr lang="zh-CN" altLang="en-US"/>
          </a:p>
        </p:txBody>
      </p:sp>
    </p:spTree>
    <p:extLst>
      <p:ext uri="{BB962C8B-B14F-4D97-AF65-F5344CB8AC3E}">
        <p14:creationId xmlns:p14="http://schemas.microsoft.com/office/powerpoint/2010/main" val="1750461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0B36EA-8321-4BF0-8011-BA902628FE70}" type="slidenum">
              <a:rPr lang="zh-CN" altLang="en-US"/>
              <a:pPr/>
              <a:t>21</a:t>
            </a:fld>
            <a:endParaRPr lang="en-US" altLang="zh-CN"/>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r>
              <a:rPr lang="zh-CN" altLang="en-US" dirty="0"/>
              <a:t>“</a:t>
            </a:r>
            <a:r>
              <a:rPr lang="en-US" altLang="zh-CN" dirty="0"/>
              <a:t>Correct” means computes the proper function.</a:t>
            </a:r>
          </a:p>
          <a:p>
            <a:r>
              <a:rPr lang="en-US" altLang="zh-CN" dirty="0"/>
              <a:t>“Concrete steps” are executable by the machine in question.</a:t>
            </a:r>
          </a:p>
          <a:p>
            <a:endParaRPr lang="en-US" altLang="zh-CN" dirty="0"/>
          </a:p>
          <a:p>
            <a:r>
              <a:rPr lang="en-US" altLang="zh-CN" dirty="0"/>
              <a:t>We frequently interchange use of “algorithm” and “program” though they are actually different concepts.</a:t>
            </a:r>
          </a:p>
          <a:p>
            <a:endParaRPr lang="zh-CN" altLang="en-US" dirty="0"/>
          </a:p>
        </p:txBody>
      </p:sp>
    </p:spTree>
    <p:extLst>
      <p:ext uri="{BB962C8B-B14F-4D97-AF65-F5344CB8AC3E}">
        <p14:creationId xmlns:p14="http://schemas.microsoft.com/office/powerpoint/2010/main" val="6289687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1D562D-E62F-451A-A8FF-449E6762C73B}" type="slidenum">
              <a:rPr lang="zh-CN" altLang="en-US"/>
              <a:pPr/>
              <a:t>22</a:t>
            </a:fld>
            <a:endParaRPr lang="en-US" altLang="zh-CN"/>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zh-CN" altLang="en-US"/>
          </a:p>
        </p:txBody>
      </p:sp>
    </p:spTree>
    <p:extLst>
      <p:ext uri="{BB962C8B-B14F-4D97-AF65-F5344CB8AC3E}">
        <p14:creationId xmlns:p14="http://schemas.microsoft.com/office/powerpoint/2010/main" val="29658399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71511B-3E34-4028-A1AB-F1C76E2717E6}" type="slidenum">
              <a:rPr lang="zh-CN" altLang="en-US"/>
              <a:pPr/>
              <a:t>23</a:t>
            </a:fld>
            <a:endParaRPr lang="en-US" altLang="zh-CN"/>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zh-CN" altLang="en-US"/>
          </a:p>
        </p:txBody>
      </p:sp>
    </p:spTree>
    <p:extLst>
      <p:ext uri="{BB962C8B-B14F-4D97-AF65-F5344CB8AC3E}">
        <p14:creationId xmlns:p14="http://schemas.microsoft.com/office/powerpoint/2010/main" val="2268376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7E23C4DD-84EF-4A2D-B2D1-F6510E10E43F}"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solidFill>
                <a:srgbClr val="000000"/>
              </a:solidFill>
            </a:endParaRPr>
          </a:p>
        </p:txBody>
      </p:sp>
      <p:sp>
        <p:nvSpPr>
          <p:cNvPr id="5" name="Footer Placeholder 4"/>
          <p:cNvSpPr>
            <a:spLocks noGrp="1"/>
          </p:cNvSpPr>
          <p:nvPr>
            <p:ph type="ftr" sz="quarter" idx="11"/>
          </p:nvPr>
        </p:nvSpPr>
        <p:spPr/>
        <p:txBody>
          <a:bodyPr/>
          <a:lstStyle>
            <a:extLst/>
          </a:lstStyle>
          <a:p>
            <a:endParaRPr lang="en-US">
              <a:solidFill>
                <a:srgbClr val="000000"/>
              </a:solidFill>
            </a:endParaRPr>
          </a:p>
        </p:txBody>
      </p:sp>
      <p:sp>
        <p:nvSpPr>
          <p:cNvPr id="6" name="Slide Number Placeholder 5"/>
          <p:cNvSpPr>
            <a:spLocks noGrp="1"/>
          </p:cNvSpPr>
          <p:nvPr>
            <p:ph type="sldNum" sz="quarter" idx="12"/>
          </p:nvPr>
        </p:nvSpPr>
        <p:spPr/>
        <p:txBody>
          <a:bodyPr/>
          <a:lstStyle>
            <a:extLst/>
          </a:lstStyle>
          <a:p>
            <a:fld id="{4C7590CD-2A9A-4C8C-ABC6-5C86096672ED}" type="slidenum">
              <a:rPr lang="en-US" smtClean="0">
                <a:solidFill>
                  <a:srgbClr val="000000"/>
                </a:solidFill>
              </a:rPr>
              <a:pPr/>
              <a:t>‹#›</a:t>
            </a:fld>
            <a:endParaRPr 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solidFill>
                <a:srgbClr val="000000"/>
              </a:solidFill>
            </a:endParaRPr>
          </a:p>
        </p:txBody>
      </p:sp>
      <p:sp>
        <p:nvSpPr>
          <p:cNvPr id="5" name="Footer Placeholder 4"/>
          <p:cNvSpPr>
            <a:spLocks noGrp="1"/>
          </p:cNvSpPr>
          <p:nvPr>
            <p:ph type="ftr" sz="quarter" idx="11"/>
          </p:nvPr>
        </p:nvSpPr>
        <p:spPr/>
        <p:txBody>
          <a:bodyPr/>
          <a:lstStyle>
            <a:extLst/>
          </a:lstStyle>
          <a:p>
            <a:endParaRPr lang="en-US">
              <a:solidFill>
                <a:srgbClr val="000000"/>
              </a:solidFill>
            </a:endParaRPr>
          </a:p>
        </p:txBody>
      </p:sp>
      <p:sp>
        <p:nvSpPr>
          <p:cNvPr id="6" name="Slide Number Placeholder 5"/>
          <p:cNvSpPr>
            <a:spLocks noGrp="1"/>
          </p:cNvSpPr>
          <p:nvPr>
            <p:ph type="sldNum" sz="quarter" idx="12"/>
          </p:nvPr>
        </p:nvSpPr>
        <p:spPr/>
        <p:txBody>
          <a:bodyPr/>
          <a:lstStyle>
            <a:extLst/>
          </a:lstStyle>
          <a:p>
            <a:fld id="{FA5AA234-30EB-4614-95AE-79217001EC13}" type="slidenum">
              <a:rPr lang="en-US" smtClean="0">
                <a:solidFill>
                  <a:srgbClr val="000000"/>
                </a:solidFill>
              </a:rPr>
              <a:pPr/>
              <a:t>‹#›</a:t>
            </a:fld>
            <a:endParaRPr 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r>
              <a:rPr lang="tr-TR"/>
              <a:t>Feb 2006</a:t>
            </a:r>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r>
              <a:rPr lang="tr-TR"/>
              <a:t>Data Structures &amp; Algorithms - Lecture 1</a:t>
            </a:r>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3D84208B-3A25-4DF7-807E-2C0ACACE4C13}" type="slidenum">
              <a:rPr lang="tr-T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r>
              <a:rPr lang="tr-TR"/>
              <a:t>Feb 2006</a:t>
            </a: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r>
              <a:rPr lang="tr-TR"/>
              <a:t>Data Structures &amp; Algorithms - Lecture 1</a:t>
            </a:r>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C9194060-F4A6-4955-9DF8-3D62DBB0D084}" type="slidenum">
              <a:rPr lang="tr-TR"/>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a:defRPr/>
            </a:lvl1pPr>
          </a:lstStyle>
          <a:p>
            <a:pPr>
              <a:defRPr/>
            </a:pPr>
            <a:fld id="{EDBCEFFB-F0DE-491B-B43F-59B9CEE8E87C}" type="datetime1">
              <a:rPr lang="en-US"/>
              <a:pPr>
                <a:defRPr/>
              </a:pPr>
              <a:t>9/19/2016</a:t>
            </a:fld>
            <a:endParaRPr lang="en-US"/>
          </a:p>
        </p:txBody>
      </p:sp>
      <p:sp>
        <p:nvSpPr>
          <p:cNvPr id="6" name="Rectangle 8"/>
          <p:cNvSpPr>
            <a:spLocks noGrp="1" noChangeArrowheads="1"/>
          </p:cNvSpPr>
          <p:nvPr>
            <p:ph type="ftr" sz="quarter" idx="11"/>
          </p:nvPr>
        </p:nvSpPr>
        <p:spPr/>
        <p:txBody>
          <a:bodyPr/>
          <a:lstStyle>
            <a:lvl1pPr>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pPr>
              <a:defRPr/>
            </a:pPr>
            <a:fld id="{846F497D-D8D7-4B48-80B7-2C8015D03092}" type="slidenum">
              <a:rPr lang="en-US"/>
              <a:pPr>
                <a:defRPr/>
              </a:pPr>
              <a:t>‹#›</a:t>
            </a:fld>
            <a:endParaRPr lang="en-US"/>
          </a:p>
        </p:txBody>
      </p:sp>
    </p:spTree>
  </p:cSld>
  <p:clrMapOvr>
    <a:masterClrMapping/>
  </p:clrMapOvr>
  <p:transition spd="med">
    <p:zoom dir="in"/>
    <p:sndAc>
      <p:stSnd>
        <p:snd r:embed="rId1" name="bomb.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solidFill>
                <a:srgbClr val="000000"/>
              </a:solidFill>
            </a:endParaRPr>
          </a:p>
        </p:txBody>
      </p:sp>
      <p:sp>
        <p:nvSpPr>
          <p:cNvPr id="5" name="Footer Placeholder 4"/>
          <p:cNvSpPr>
            <a:spLocks noGrp="1"/>
          </p:cNvSpPr>
          <p:nvPr>
            <p:ph type="ftr" sz="quarter" idx="11"/>
          </p:nvPr>
        </p:nvSpPr>
        <p:spPr/>
        <p:txBody>
          <a:bodyPr/>
          <a:lstStyle>
            <a:extLst/>
          </a:lstStyle>
          <a:p>
            <a:endParaRPr lang="en-US">
              <a:solidFill>
                <a:srgbClr val="000000"/>
              </a:solidFill>
            </a:endParaRPr>
          </a:p>
        </p:txBody>
      </p:sp>
      <p:sp>
        <p:nvSpPr>
          <p:cNvPr id="6" name="Slide Number Placeholder 5"/>
          <p:cNvSpPr>
            <a:spLocks noGrp="1"/>
          </p:cNvSpPr>
          <p:nvPr>
            <p:ph type="sldNum" sz="quarter" idx="12"/>
          </p:nvPr>
        </p:nvSpPr>
        <p:spPr/>
        <p:txBody>
          <a:bodyPr/>
          <a:lstStyle>
            <a:extLst/>
          </a:lstStyle>
          <a:p>
            <a:fld id="{32A65DB2-FBE4-4C6B-AB5F-16C7B0F9609A}" type="slidenum">
              <a:rPr lang="en-US" smtClean="0">
                <a:solidFill>
                  <a:srgbClr val="000000"/>
                </a:solidFill>
              </a:rPr>
              <a:pPr/>
              <a:t>‹#›</a:t>
            </a:fld>
            <a:endParaRPr 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solidFill>
                <a:srgbClr val="000000"/>
              </a:solidFill>
            </a:endParaRPr>
          </a:p>
        </p:txBody>
      </p:sp>
      <p:sp>
        <p:nvSpPr>
          <p:cNvPr id="5" name="Footer Placeholder 4"/>
          <p:cNvSpPr>
            <a:spLocks noGrp="1"/>
          </p:cNvSpPr>
          <p:nvPr>
            <p:ph type="ftr" sz="quarter" idx="11"/>
          </p:nvPr>
        </p:nvSpPr>
        <p:spPr/>
        <p:txBody>
          <a:bodyPr/>
          <a:lstStyle>
            <a:extLst/>
          </a:lstStyle>
          <a:p>
            <a:endParaRPr lang="en-US">
              <a:solidFill>
                <a:srgbClr val="000000"/>
              </a:solidFill>
            </a:endParaRPr>
          </a:p>
        </p:txBody>
      </p:sp>
      <p:sp>
        <p:nvSpPr>
          <p:cNvPr id="6" name="Slide Number Placeholder 5"/>
          <p:cNvSpPr>
            <a:spLocks noGrp="1"/>
          </p:cNvSpPr>
          <p:nvPr>
            <p:ph type="sldNum" sz="quarter" idx="12"/>
          </p:nvPr>
        </p:nvSpPr>
        <p:spPr/>
        <p:txBody>
          <a:bodyPr/>
          <a:lstStyle>
            <a:extLst/>
          </a:lstStyle>
          <a:p>
            <a:fld id="{032F9893-ACF1-4840-98C2-3B1105EFA5E2}" type="slidenum">
              <a:rPr lang="en-US" smtClean="0">
                <a:solidFill>
                  <a:srgbClr val="000000"/>
                </a:solidFill>
              </a:rPr>
              <a:pPr/>
              <a:t>‹#›</a:t>
            </a:fld>
            <a:endParaRPr lang="en-US">
              <a:solidFill>
                <a:srgbClr val="000000"/>
              </a:solidFill>
            </a:endParaRP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solidFill>
                <a:srgbClr val="000000"/>
              </a:solidFill>
            </a:endParaRPr>
          </a:p>
        </p:txBody>
      </p:sp>
      <p:sp>
        <p:nvSpPr>
          <p:cNvPr id="6" name="Footer Placeholder 5"/>
          <p:cNvSpPr>
            <a:spLocks noGrp="1"/>
          </p:cNvSpPr>
          <p:nvPr>
            <p:ph type="ftr" sz="quarter" idx="11"/>
          </p:nvPr>
        </p:nvSpPr>
        <p:spPr/>
        <p:txBody>
          <a:bodyPr/>
          <a:lstStyle>
            <a:extLst/>
          </a:lstStyle>
          <a:p>
            <a:endParaRPr lang="en-US">
              <a:solidFill>
                <a:srgbClr val="000000"/>
              </a:solidFill>
            </a:endParaRPr>
          </a:p>
        </p:txBody>
      </p:sp>
      <p:sp>
        <p:nvSpPr>
          <p:cNvPr id="7" name="Slide Number Placeholder 6"/>
          <p:cNvSpPr>
            <a:spLocks noGrp="1"/>
          </p:cNvSpPr>
          <p:nvPr>
            <p:ph type="sldNum" sz="quarter" idx="12"/>
          </p:nvPr>
        </p:nvSpPr>
        <p:spPr/>
        <p:txBody>
          <a:bodyPr/>
          <a:lstStyle>
            <a:extLst/>
          </a:lstStyle>
          <a:p>
            <a:fld id="{2A93BAA6-F951-45CC-98CE-75AEB23FB7D4}" type="slidenum">
              <a:rPr lang="en-US" smtClean="0">
                <a:solidFill>
                  <a:srgbClr val="000000"/>
                </a:solidFill>
              </a:rPr>
              <a:pPr/>
              <a:t>‹#›</a:t>
            </a:fld>
            <a:endParaRPr lang="en-US">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solidFill>
                <a:srgbClr val="000000"/>
              </a:solidFill>
            </a:endParaRPr>
          </a:p>
        </p:txBody>
      </p:sp>
      <p:sp>
        <p:nvSpPr>
          <p:cNvPr id="8" name="Footer Placeholder 7"/>
          <p:cNvSpPr>
            <a:spLocks noGrp="1"/>
          </p:cNvSpPr>
          <p:nvPr>
            <p:ph type="ftr" sz="quarter" idx="11"/>
          </p:nvPr>
        </p:nvSpPr>
        <p:spPr/>
        <p:txBody>
          <a:bodyPr/>
          <a:lstStyle>
            <a:extLst/>
          </a:lstStyle>
          <a:p>
            <a:endParaRPr lang="en-US">
              <a:solidFill>
                <a:srgbClr val="000000"/>
              </a:solidFill>
            </a:endParaRPr>
          </a:p>
        </p:txBody>
      </p:sp>
      <p:sp>
        <p:nvSpPr>
          <p:cNvPr id="9" name="Slide Number Placeholder 8"/>
          <p:cNvSpPr>
            <a:spLocks noGrp="1"/>
          </p:cNvSpPr>
          <p:nvPr>
            <p:ph type="sldNum" sz="quarter" idx="12"/>
          </p:nvPr>
        </p:nvSpPr>
        <p:spPr/>
        <p:txBody>
          <a:bodyPr/>
          <a:lstStyle>
            <a:extLst/>
          </a:lstStyle>
          <a:p>
            <a:fld id="{C8171341-A33B-4BF2-B9DD-C993F71C6AE2}" type="slidenum">
              <a:rPr lang="en-US" smtClean="0">
                <a:solidFill>
                  <a:srgbClr val="000000"/>
                </a:solidFill>
              </a:rPr>
              <a:pPr/>
              <a:t>‹#›</a:t>
            </a:fld>
            <a:endParaRPr lang="en-US">
              <a:solidFill>
                <a:srgbClr val="00000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endParaRPr lang="en-US">
              <a:solidFill>
                <a:srgbClr val="000000"/>
              </a:solidFill>
            </a:endParaRPr>
          </a:p>
        </p:txBody>
      </p:sp>
      <p:sp>
        <p:nvSpPr>
          <p:cNvPr id="4" name="Footer Placeholder 3"/>
          <p:cNvSpPr>
            <a:spLocks noGrp="1"/>
          </p:cNvSpPr>
          <p:nvPr>
            <p:ph type="ftr" sz="quarter" idx="11"/>
          </p:nvPr>
        </p:nvSpPr>
        <p:spPr/>
        <p:txBody>
          <a:bodyPr/>
          <a:lstStyle>
            <a:extLst/>
          </a:lstStyle>
          <a:p>
            <a:endParaRPr lang="en-US">
              <a:solidFill>
                <a:srgbClr val="000000"/>
              </a:solidFill>
            </a:endParaRPr>
          </a:p>
        </p:txBody>
      </p:sp>
      <p:sp>
        <p:nvSpPr>
          <p:cNvPr id="5" name="Slide Number Placeholder 4"/>
          <p:cNvSpPr>
            <a:spLocks noGrp="1"/>
          </p:cNvSpPr>
          <p:nvPr>
            <p:ph type="sldNum" sz="quarter" idx="12"/>
          </p:nvPr>
        </p:nvSpPr>
        <p:spPr/>
        <p:txBody>
          <a:bodyPr/>
          <a:lstStyle>
            <a:extLst/>
          </a:lstStyle>
          <a:p>
            <a:fld id="{96378E5E-87E3-4DDF-AB6B-E60C231782AE}" type="slidenum">
              <a:rPr lang="en-US" smtClean="0">
                <a:solidFill>
                  <a:srgbClr val="000000"/>
                </a:solidFill>
              </a:rPr>
              <a:pPr/>
              <a:t>‹#›</a:t>
            </a:fld>
            <a:endParaRPr lang="en-US">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endParaRPr lang="en-US">
              <a:solidFill>
                <a:srgbClr val="000000"/>
              </a:solidFill>
            </a:endParaRPr>
          </a:p>
        </p:txBody>
      </p:sp>
      <p:sp>
        <p:nvSpPr>
          <p:cNvPr id="3" name="Footer Placeholder 2"/>
          <p:cNvSpPr>
            <a:spLocks noGrp="1"/>
          </p:cNvSpPr>
          <p:nvPr>
            <p:ph type="ftr" sz="quarter" idx="11"/>
          </p:nvPr>
        </p:nvSpPr>
        <p:spPr/>
        <p:txBody>
          <a:bodyPr/>
          <a:lstStyle>
            <a:extLst/>
          </a:lstStyle>
          <a:p>
            <a:endParaRPr lang="en-US">
              <a:solidFill>
                <a:srgbClr val="000000"/>
              </a:solidFill>
            </a:endParaRPr>
          </a:p>
        </p:txBody>
      </p:sp>
      <p:sp>
        <p:nvSpPr>
          <p:cNvPr id="4" name="Slide Number Placeholder 3"/>
          <p:cNvSpPr>
            <a:spLocks noGrp="1"/>
          </p:cNvSpPr>
          <p:nvPr>
            <p:ph type="sldNum" sz="quarter" idx="12"/>
          </p:nvPr>
        </p:nvSpPr>
        <p:spPr/>
        <p:txBody>
          <a:bodyPr/>
          <a:lstStyle>
            <a:extLst/>
          </a:lstStyle>
          <a:p>
            <a:fld id="{A2FB7740-B9C3-4DDE-A332-F2EEAC919805}" type="slidenum">
              <a:rPr lang="en-US" smtClean="0">
                <a:solidFill>
                  <a:srgbClr val="000000"/>
                </a:solidFill>
              </a:rPr>
              <a:pPr/>
              <a:t>‹#›</a:t>
            </a:fld>
            <a:endParaRPr lang="en-US">
              <a:solidFill>
                <a:srgbClr val="000000"/>
              </a:solidFill>
            </a:endParaRP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solidFill>
                <a:srgbClr val="000000"/>
              </a:solidFill>
            </a:endParaRPr>
          </a:p>
        </p:txBody>
      </p:sp>
      <p:sp>
        <p:nvSpPr>
          <p:cNvPr id="6" name="Footer Placeholder 5"/>
          <p:cNvSpPr>
            <a:spLocks noGrp="1"/>
          </p:cNvSpPr>
          <p:nvPr>
            <p:ph type="ftr" sz="quarter" idx="11"/>
          </p:nvPr>
        </p:nvSpPr>
        <p:spPr/>
        <p:txBody>
          <a:bodyPr/>
          <a:lstStyle>
            <a:extLst/>
          </a:lstStyle>
          <a:p>
            <a:endParaRPr lang="en-US">
              <a:solidFill>
                <a:srgbClr val="000000"/>
              </a:solidFill>
            </a:endParaRPr>
          </a:p>
        </p:txBody>
      </p:sp>
      <p:sp>
        <p:nvSpPr>
          <p:cNvPr id="7" name="Slide Number Placeholder 6"/>
          <p:cNvSpPr>
            <a:spLocks noGrp="1"/>
          </p:cNvSpPr>
          <p:nvPr>
            <p:ph type="sldNum" sz="quarter" idx="12"/>
          </p:nvPr>
        </p:nvSpPr>
        <p:spPr/>
        <p:txBody>
          <a:bodyPr/>
          <a:lstStyle>
            <a:extLst/>
          </a:lstStyle>
          <a:p>
            <a:fld id="{55A1BEC5-B436-426D-8C17-07CBDE7EFD2F}" type="slidenum">
              <a:rPr lang="en-US" smtClean="0">
                <a:solidFill>
                  <a:srgbClr val="000000"/>
                </a:solidFill>
              </a:rPr>
              <a:pPr/>
              <a:t>‹#›</a:t>
            </a:fld>
            <a:endParaRPr lang="en-US">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endParaRPr lang="en-US">
              <a:solidFill>
                <a:srgbClr val="000000"/>
              </a:solidFill>
            </a:endParaRPr>
          </a:p>
        </p:txBody>
      </p:sp>
      <p:sp>
        <p:nvSpPr>
          <p:cNvPr id="6" name="Footer Placeholder 5"/>
          <p:cNvSpPr>
            <a:spLocks noGrp="1"/>
          </p:cNvSpPr>
          <p:nvPr>
            <p:ph type="ftr" sz="quarter" idx="11"/>
          </p:nvPr>
        </p:nvSpPr>
        <p:spPr/>
        <p:txBody>
          <a:bodyPr/>
          <a:lstStyle>
            <a:extLst/>
          </a:lstStyle>
          <a:p>
            <a:endParaRPr lang="en-US">
              <a:solidFill>
                <a:srgbClr val="000000"/>
              </a:solidFill>
            </a:endParaRPr>
          </a:p>
        </p:txBody>
      </p:sp>
      <p:sp>
        <p:nvSpPr>
          <p:cNvPr id="7" name="Slide Number Placeholder 6"/>
          <p:cNvSpPr>
            <a:spLocks noGrp="1"/>
          </p:cNvSpPr>
          <p:nvPr>
            <p:ph type="sldNum" sz="quarter" idx="12"/>
          </p:nvPr>
        </p:nvSpPr>
        <p:spPr/>
        <p:txBody>
          <a:bodyPr/>
          <a:lstStyle>
            <a:extLst/>
          </a:lstStyle>
          <a:p>
            <a:fld id="{631BECDB-A967-4533-967A-908E0D78E83E}" type="slidenum">
              <a:rPr lang="en-US" smtClean="0">
                <a:solidFill>
                  <a:srgbClr val="000000"/>
                </a:solidFill>
              </a:rPr>
              <a:pPr/>
              <a:t>‹#›</a:t>
            </a:fld>
            <a:endParaRPr lang="en-US">
              <a:solidFill>
                <a:srgbClr val="000000"/>
              </a:solidFill>
            </a:endParaRP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fontAlgn="base">
              <a:spcAft>
                <a:spcPct val="0"/>
              </a:spcAft>
            </a:pPr>
            <a:endParaRPr lang="en-US" smtClean="0">
              <a:solidFill>
                <a:srgbClr val="000000"/>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fontAlgn="base">
              <a:spcAft>
                <a:spcPct val="0"/>
              </a:spcAft>
            </a:pPr>
            <a:endParaRPr lang="en-US" smtClean="0">
              <a:solidFill>
                <a:srgbClr val="000000"/>
              </a:solidFill>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fontAlgn="base">
              <a:spcAft>
                <a:spcPct val="0"/>
              </a:spcAft>
            </a:pPr>
            <a:fld id="{2A5DBDCE-CB27-4C2A-8850-0231848D0897}" type="slidenum">
              <a:rPr lang="en-US" smtClean="0">
                <a:solidFill>
                  <a:srgbClr val="000000"/>
                </a:solidFill>
              </a:rPr>
              <a:pPr fontAlgn="base">
                <a:spcAft>
                  <a:spcPct val="0"/>
                </a:spcAft>
              </a:pPr>
              <a:t>‹#›</a:t>
            </a:fld>
            <a:endParaRPr lang="en-US" smtClean="0">
              <a:solidFill>
                <a:srgbClr val="000000"/>
              </a:solidFill>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3.xml"/><Relationship Id="rId1" Type="http://schemas.openxmlformats.org/officeDocument/2006/relationships/vmlDrawing" Target="../drawings/vmlDrawing2.vml"/><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audio" Target="../media/audio1.wav"/><Relationship Id="rId7" Type="http://schemas.openxmlformats.org/officeDocument/2006/relationships/oleObject" Target="../embeddings/oleObject5.bin"/><Relationship Id="rId2" Type="http://schemas.openxmlformats.org/officeDocument/2006/relationships/slideLayout" Target="../slideLayouts/slideLayout14.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6.wmf"/><Relationship Id="rId4" Type="http://schemas.openxmlformats.org/officeDocument/2006/relationships/oleObject" Target="../embeddings/oleObject3.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Microsoft_Excel_97-2003_Worksheet1.xls"/><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emf"/></Relationships>
</file>

<file path=ppt/slides/_rels/slide38.xml.rels><?xml version="1.0" encoding="UTF-8" standalone="yes"?>
<Relationships xmlns="http://schemas.openxmlformats.org/package/2006/relationships"><Relationship Id="rId3" Type="http://schemas.openxmlformats.org/officeDocument/2006/relationships/oleObject" Target="../embeddings/Microsoft_Excel_97-2003_Worksheet2.xls"/><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9.emf"/></Relationships>
</file>

<file path=ppt/slides/_rels/slide3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10.wmf"/><Relationship Id="rId4" Type="http://schemas.openxmlformats.org/officeDocument/2006/relationships/oleObject" Target="../embeddings/oleObject6.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2.w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524000"/>
            <a:ext cx="7772400" cy="1143000"/>
          </a:xfrm>
        </p:spPr>
        <p:txBody>
          <a:bodyPr>
            <a:normAutofit fontScale="90000"/>
          </a:bodyPr>
          <a:lstStyle/>
          <a:p>
            <a:pPr algn="ctr"/>
            <a:r>
              <a:rPr lang="en-US" dirty="0" smtClean="0"/>
              <a:t>Data Structures and Algorithms</a:t>
            </a:r>
            <a:br>
              <a:rPr lang="en-US" dirty="0" smtClean="0"/>
            </a:br>
            <a:r>
              <a:rPr lang="en-US" dirty="0" smtClean="0"/>
              <a:t>IT12112</a:t>
            </a:r>
            <a:endParaRPr lang="en-US" dirty="0"/>
          </a:p>
        </p:txBody>
      </p:sp>
      <p:sp>
        <p:nvSpPr>
          <p:cNvPr id="3" name="Subtitle 2"/>
          <p:cNvSpPr>
            <a:spLocks noGrp="1"/>
          </p:cNvSpPr>
          <p:nvPr>
            <p:ph idx="1"/>
          </p:nvPr>
        </p:nvSpPr>
        <p:spPr>
          <a:xfrm>
            <a:off x="4419600" y="4267200"/>
            <a:ext cx="7772400" cy="4114800"/>
          </a:xfrm>
        </p:spPr>
        <p:txBody>
          <a:bodyPr/>
          <a:lstStyle/>
          <a:p>
            <a:pPr algn="l">
              <a:buNone/>
            </a:pPr>
            <a:r>
              <a:rPr lang="en-US" dirty="0" smtClean="0"/>
              <a:t>            By</a:t>
            </a:r>
          </a:p>
          <a:p>
            <a:pPr>
              <a:buNone/>
            </a:pPr>
            <a:r>
              <a:rPr lang="en-US" dirty="0" err="1" smtClean="0"/>
              <a:t>Wathsala</a:t>
            </a:r>
            <a:r>
              <a:rPr lang="en-US" dirty="0" smtClean="0"/>
              <a:t> </a:t>
            </a:r>
            <a:r>
              <a:rPr lang="en-US" dirty="0" err="1" smtClean="0"/>
              <a:t>Samarasekara</a:t>
            </a:r>
            <a:endParaRPr lang="en-US" dirty="0" smtClean="0"/>
          </a:p>
          <a:p>
            <a:pPr>
              <a:buNone/>
            </a:pPr>
            <a:r>
              <a:rPr lang="en-US" dirty="0" smtClean="0"/>
              <a:t>M.Sc. , B.Sc.</a:t>
            </a:r>
            <a:endParaRPr lang="en-US" dirty="0"/>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17575" y="304800"/>
            <a:ext cx="8226425" cy="914400"/>
          </a:xfrm>
        </p:spPr>
        <p:txBody>
          <a:bodyPr/>
          <a:lstStyle/>
          <a:p>
            <a:r>
              <a:rPr lang="en-US" altLang="zh-CN" dirty="0">
                <a:latin typeface="Helvetica" pitchFamily="34" charset="0"/>
                <a:ea typeface="宋体" pitchFamily="2" charset="-122"/>
              </a:rPr>
              <a:t>Data Structure Philosophy</a:t>
            </a:r>
          </a:p>
        </p:txBody>
      </p:sp>
      <p:sp>
        <p:nvSpPr>
          <p:cNvPr id="14339" name="Rectangle 3"/>
          <p:cNvSpPr>
            <a:spLocks noGrp="1" noChangeArrowheads="1"/>
          </p:cNvSpPr>
          <p:nvPr>
            <p:ph idx="1"/>
          </p:nvPr>
        </p:nvSpPr>
        <p:spPr>
          <a:xfrm>
            <a:off x="917575" y="1600200"/>
            <a:ext cx="8226425" cy="4570412"/>
          </a:xfrm>
        </p:spPr>
        <p:txBody>
          <a:bodyPr/>
          <a:lstStyle/>
          <a:p>
            <a:pPr>
              <a:buFontTx/>
              <a:buNone/>
            </a:pPr>
            <a:r>
              <a:rPr lang="en-US" altLang="zh-CN" dirty="0">
                <a:latin typeface="Helvetica" pitchFamily="34" charset="0"/>
                <a:ea typeface="宋体" pitchFamily="2" charset="-122"/>
              </a:rPr>
              <a:t>Each data structure has costs and benefits.</a:t>
            </a:r>
          </a:p>
          <a:p>
            <a:pPr>
              <a:buFontTx/>
              <a:buNone/>
            </a:pPr>
            <a:r>
              <a:rPr lang="en-US" altLang="zh-CN" dirty="0">
                <a:latin typeface="Helvetica" pitchFamily="34" charset="0"/>
                <a:ea typeface="宋体" pitchFamily="2" charset="-122"/>
              </a:rPr>
              <a:t>Rarely is one data structure better than another in all situations.</a:t>
            </a:r>
          </a:p>
          <a:p>
            <a:pPr>
              <a:buFontTx/>
              <a:buNone/>
            </a:pPr>
            <a:r>
              <a:rPr lang="en-US" altLang="zh-CN" dirty="0">
                <a:latin typeface="Helvetica" pitchFamily="34" charset="0"/>
                <a:ea typeface="宋体" pitchFamily="2" charset="-122"/>
              </a:rPr>
              <a:t>A data structure requires:</a:t>
            </a:r>
          </a:p>
          <a:p>
            <a:pPr lvl="1"/>
            <a:r>
              <a:rPr lang="en-US" altLang="zh-CN" dirty="0">
                <a:latin typeface="Helvetica" pitchFamily="34" charset="0"/>
                <a:ea typeface="宋体" pitchFamily="2" charset="-122"/>
              </a:rPr>
              <a:t>space for each data item it stores,</a:t>
            </a:r>
          </a:p>
          <a:p>
            <a:pPr lvl="1"/>
            <a:r>
              <a:rPr lang="en-US" altLang="zh-CN" dirty="0">
                <a:latin typeface="Helvetica" pitchFamily="34" charset="0"/>
                <a:ea typeface="宋体" pitchFamily="2" charset="-122"/>
              </a:rPr>
              <a:t>time to perform each basic operation,</a:t>
            </a:r>
          </a:p>
          <a:p>
            <a:pPr lvl="1"/>
            <a:r>
              <a:rPr lang="en-US" altLang="zh-CN" dirty="0">
                <a:latin typeface="Helvetica" pitchFamily="34" charset="0"/>
                <a:ea typeface="宋体" pitchFamily="2" charset="-122"/>
              </a:rPr>
              <a:t>programming effort.</a:t>
            </a: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normAutofit/>
          </a:bodyPr>
          <a:lstStyle/>
          <a:p>
            <a:pPr algn="l"/>
            <a:r>
              <a:rPr lang="tr-TR"/>
              <a:t>Properties of a Data Structure ?</a:t>
            </a:r>
          </a:p>
        </p:txBody>
      </p:sp>
      <p:sp>
        <p:nvSpPr>
          <p:cNvPr id="57347" name="Rectangle 3"/>
          <p:cNvSpPr>
            <a:spLocks noGrp="1" noChangeArrowheads="1"/>
          </p:cNvSpPr>
          <p:nvPr>
            <p:ph idx="1"/>
          </p:nvPr>
        </p:nvSpPr>
        <p:spPr/>
        <p:txBody>
          <a:bodyPr/>
          <a:lstStyle/>
          <a:p>
            <a:r>
              <a:rPr lang="tr-TR" sz="2800"/>
              <a:t>Efficient utilization of medium</a:t>
            </a:r>
          </a:p>
          <a:p>
            <a:r>
              <a:rPr lang="tr-TR" sz="2800"/>
              <a:t>Efficient algorithms for</a:t>
            </a:r>
          </a:p>
          <a:p>
            <a:pPr lvl="1"/>
            <a:r>
              <a:rPr lang="tr-TR" sz="2400"/>
              <a:t>creation</a:t>
            </a:r>
          </a:p>
          <a:p>
            <a:pPr lvl="1"/>
            <a:r>
              <a:rPr lang="tr-TR" sz="2400"/>
              <a:t>manipulation (insertion/deletion)</a:t>
            </a:r>
          </a:p>
          <a:p>
            <a:pPr lvl="1"/>
            <a:r>
              <a:rPr lang="tr-TR" sz="2400"/>
              <a:t>data retrieval (Find)</a:t>
            </a:r>
          </a:p>
          <a:p>
            <a:r>
              <a:rPr lang="tr-TR" altLang="ko-KR" sz="2800"/>
              <a:t>A well-designed data structure allows using little </a:t>
            </a:r>
          </a:p>
          <a:p>
            <a:pPr lvl="1"/>
            <a:r>
              <a:rPr lang="tr-TR" altLang="ko-KR" sz="2400"/>
              <a:t>resources</a:t>
            </a:r>
          </a:p>
          <a:p>
            <a:pPr lvl="1"/>
            <a:r>
              <a:rPr lang="tr-TR" altLang="ko-KR" sz="2400"/>
              <a:t>execution time</a:t>
            </a:r>
          </a:p>
          <a:p>
            <a:pPr lvl="1"/>
            <a:r>
              <a:rPr lang="tr-TR" altLang="ko-KR" sz="2400"/>
              <a:t>memory space</a:t>
            </a:r>
            <a:endParaRPr lang="tr-TR" sz="2400"/>
          </a:p>
        </p:txBody>
      </p:sp>
      <p:sp>
        <p:nvSpPr>
          <p:cNvPr id="4" name="Slide Number Placeholder 5"/>
          <p:cNvSpPr>
            <a:spLocks noGrp="1"/>
          </p:cNvSpPr>
          <p:nvPr>
            <p:ph type="sldNum" sz="quarter" idx="12"/>
          </p:nvPr>
        </p:nvSpPr>
        <p:spPr/>
        <p:txBody>
          <a:bodyPr/>
          <a:lstStyle/>
          <a:p>
            <a:fld id="{115F8466-EAD7-40C7-AB12-7758F123848E}" type="slidenum">
              <a:rPr lang="tr-TR"/>
              <a:pPr/>
              <a:t>11</a:t>
            </a:fld>
            <a:endParaRPr lang="tr-TR"/>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7772400" cy="1143000"/>
          </a:xfrm>
        </p:spPr>
        <p:txBody>
          <a:bodyPr/>
          <a:lstStyle/>
          <a:p>
            <a:r>
              <a:rPr lang="en-US" dirty="0" smtClean="0"/>
              <a:t>Basic Data Structures</a:t>
            </a:r>
            <a:endParaRPr lang="en-US" dirty="0"/>
          </a:p>
        </p:txBody>
      </p:sp>
      <p:sp>
        <p:nvSpPr>
          <p:cNvPr id="3" name="Rectangle 2"/>
          <p:cNvSpPr/>
          <p:nvPr/>
        </p:nvSpPr>
        <p:spPr>
          <a:xfrm>
            <a:off x="914400" y="1447800"/>
            <a:ext cx="8610600" cy="4585871"/>
          </a:xfrm>
          <a:prstGeom prst="rect">
            <a:avLst/>
          </a:prstGeom>
        </p:spPr>
        <p:txBody>
          <a:bodyPr wrap="square">
            <a:spAutoFit/>
          </a:bodyPr>
          <a:lstStyle/>
          <a:p>
            <a:pPr>
              <a:buFont typeface="Wingdings" pitchFamily="2" charset="2"/>
              <a:buChar char="§"/>
            </a:pPr>
            <a:r>
              <a:rPr lang="en-US" sz="3200" dirty="0" smtClean="0"/>
              <a:t>Scalar Data Structure</a:t>
            </a:r>
          </a:p>
          <a:p>
            <a:r>
              <a:rPr lang="en-US" sz="2800" dirty="0" smtClean="0"/>
              <a:t>    – Integer, Character, Boolean, Float, Double, </a:t>
            </a:r>
          </a:p>
          <a:p>
            <a:r>
              <a:rPr lang="en-US" sz="2800" dirty="0" smtClean="0"/>
              <a:t>       etc.</a:t>
            </a:r>
          </a:p>
          <a:p>
            <a:endParaRPr lang="en-US" sz="2800" dirty="0" smtClean="0"/>
          </a:p>
          <a:p>
            <a:pPr>
              <a:buFont typeface="Wingdings" pitchFamily="2" charset="2"/>
              <a:buChar char="§"/>
            </a:pPr>
            <a:r>
              <a:rPr lang="en-US" sz="3200" dirty="0" smtClean="0"/>
              <a:t>Vector or Linear Data Structure</a:t>
            </a:r>
          </a:p>
          <a:p>
            <a:r>
              <a:rPr lang="en-US" sz="2800" dirty="0" smtClean="0"/>
              <a:t>    – Array, List, Queue, Stack, Priority Queue, Set,</a:t>
            </a:r>
          </a:p>
          <a:p>
            <a:r>
              <a:rPr lang="en-US" sz="2800" dirty="0" smtClean="0"/>
              <a:t>       etc.</a:t>
            </a:r>
          </a:p>
          <a:p>
            <a:endParaRPr lang="en-US" sz="2800" dirty="0" smtClean="0"/>
          </a:p>
          <a:p>
            <a:pPr>
              <a:buFont typeface="Wingdings" pitchFamily="2" charset="2"/>
              <a:buChar char="§"/>
            </a:pPr>
            <a:r>
              <a:rPr lang="en-US" sz="3200" dirty="0" smtClean="0"/>
              <a:t>Non-linear Data Structure</a:t>
            </a:r>
          </a:p>
          <a:p>
            <a:r>
              <a:rPr lang="en-US" sz="2800" dirty="0" smtClean="0"/>
              <a:t>    – Tree, Table, Graph, Hash Table, etc.</a:t>
            </a:r>
            <a:endParaRPr lang="en-US" sz="2800" dirty="0"/>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7772400" cy="1143000"/>
          </a:xfrm>
        </p:spPr>
        <p:txBody>
          <a:bodyPr/>
          <a:lstStyle/>
          <a:p>
            <a:r>
              <a:rPr lang="en-US" dirty="0" smtClean="0"/>
              <a:t>Scalar Data Structure</a:t>
            </a:r>
            <a:endParaRPr lang="en-US" dirty="0"/>
          </a:p>
        </p:txBody>
      </p:sp>
      <p:sp>
        <p:nvSpPr>
          <p:cNvPr id="4" name="Rectangle 3"/>
          <p:cNvSpPr/>
          <p:nvPr/>
        </p:nvSpPr>
        <p:spPr>
          <a:xfrm>
            <a:off x="990600" y="1371600"/>
            <a:ext cx="8153400" cy="5262979"/>
          </a:xfrm>
          <a:prstGeom prst="rect">
            <a:avLst/>
          </a:prstGeom>
        </p:spPr>
        <p:txBody>
          <a:bodyPr wrap="square">
            <a:spAutoFit/>
          </a:bodyPr>
          <a:lstStyle/>
          <a:p>
            <a:pPr>
              <a:buFont typeface="Wingdings" pitchFamily="2" charset="2"/>
              <a:buChar char="§"/>
            </a:pPr>
            <a:r>
              <a:rPr lang="en-US" sz="2800" dirty="0" smtClean="0"/>
              <a:t>  A </a:t>
            </a:r>
            <a:r>
              <a:rPr lang="en-US" sz="2800" i="1" dirty="0" smtClean="0"/>
              <a:t>scalar is the simplest kind of data that C++</a:t>
            </a:r>
          </a:p>
          <a:p>
            <a:r>
              <a:rPr lang="en-US" sz="2800" dirty="0" smtClean="0"/>
              <a:t>   programming language manipulates. </a:t>
            </a:r>
          </a:p>
          <a:p>
            <a:pPr>
              <a:buFont typeface="Wingdings" pitchFamily="2" charset="2"/>
              <a:buChar char="§"/>
            </a:pPr>
            <a:r>
              <a:rPr lang="en-US" sz="2800" dirty="0" smtClean="0"/>
              <a:t>  A scalar is either a number (like 4 or 3.25e20) or           	a character. </a:t>
            </a:r>
          </a:p>
          <a:p>
            <a:r>
              <a:rPr lang="en-US" sz="2800" dirty="0" smtClean="0"/>
              <a:t>    (Integer, Character, Boolean, </a:t>
            </a:r>
            <a:r>
              <a:rPr lang="en-US" sz="2800" dirty="0" err="1" smtClean="0"/>
              <a:t>Float,Double</a:t>
            </a:r>
            <a:r>
              <a:rPr lang="en-US" sz="2800" dirty="0" smtClean="0"/>
              <a:t>, etc.)</a:t>
            </a:r>
          </a:p>
          <a:p>
            <a:pPr>
              <a:buFont typeface="Wingdings" pitchFamily="2" charset="2"/>
              <a:buChar char="§"/>
            </a:pPr>
            <a:r>
              <a:rPr lang="en-US" sz="2800" dirty="0" smtClean="0"/>
              <a:t>  A scalar value can be acted upon with operators</a:t>
            </a:r>
          </a:p>
          <a:p>
            <a:r>
              <a:rPr lang="en-US" sz="2800" dirty="0" smtClean="0"/>
              <a:t>   (like plus or concatenate), generally yielding a</a:t>
            </a:r>
          </a:p>
          <a:p>
            <a:r>
              <a:rPr lang="en-US" sz="2800" dirty="0" smtClean="0"/>
              <a:t>    scalar result. </a:t>
            </a:r>
          </a:p>
          <a:p>
            <a:pPr>
              <a:buFont typeface="Wingdings" pitchFamily="2" charset="2"/>
              <a:buChar char="§"/>
            </a:pPr>
            <a:r>
              <a:rPr lang="en-US" sz="2800" dirty="0" smtClean="0"/>
              <a:t>  A scalar value can be stored into a scalar           	variable. </a:t>
            </a:r>
          </a:p>
          <a:p>
            <a:pPr>
              <a:buFont typeface="Wingdings" pitchFamily="2" charset="2"/>
              <a:buChar char="§"/>
            </a:pPr>
            <a:r>
              <a:rPr lang="en-US" sz="2800" dirty="0" smtClean="0"/>
              <a:t>Scalars can be read from files and devices and    	written out as well.</a:t>
            </a:r>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371600" y="0"/>
            <a:ext cx="7772400" cy="1143000"/>
          </a:xfrm>
        </p:spPr>
        <p:txBody>
          <a:bodyPr>
            <a:noAutofit/>
          </a:bodyPr>
          <a:lstStyle/>
          <a:p>
            <a:pPr eaLnBrk="1" fontAlgn="auto" hangingPunct="1">
              <a:spcAft>
                <a:spcPts val="0"/>
              </a:spcAft>
              <a:defRPr/>
            </a:pPr>
            <a:r>
              <a:rPr lang="en-US" dirty="0" smtClean="0"/>
              <a:t/>
            </a:r>
            <a:br>
              <a:rPr lang="en-US" dirty="0" smtClean="0"/>
            </a:br>
            <a:r>
              <a:rPr lang="en-US" dirty="0" smtClean="0"/>
              <a:t/>
            </a:r>
            <a:br>
              <a:rPr lang="en-US" dirty="0" smtClean="0"/>
            </a:br>
            <a:r>
              <a:rPr lang="en-US" dirty="0" smtClean="0"/>
              <a:t>Linear Data Structure</a:t>
            </a:r>
            <a:br>
              <a:rPr lang="en-US" dirty="0" smtClean="0"/>
            </a:br>
            <a:r>
              <a:rPr lang="en-US" dirty="0" smtClean="0"/>
              <a:t/>
            </a:r>
            <a:br>
              <a:rPr lang="en-US" dirty="0" smtClean="0"/>
            </a:br>
            <a:endParaRPr lang="en-US" dirty="0" smtClean="0"/>
          </a:p>
        </p:txBody>
      </p:sp>
      <p:sp>
        <p:nvSpPr>
          <p:cNvPr id="15363" name="Content Placeholder 2"/>
          <p:cNvSpPr>
            <a:spLocks noGrp="1"/>
          </p:cNvSpPr>
          <p:nvPr>
            <p:ph idx="1"/>
          </p:nvPr>
        </p:nvSpPr>
        <p:spPr>
          <a:xfrm>
            <a:off x="1066800" y="1524000"/>
            <a:ext cx="7772400" cy="4114800"/>
          </a:xfrm>
        </p:spPr>
        <p:txBody>
          <a:bodyPr>
            <a:normAutofit fontScale="92500"/>
          </a:bodyPr>
          <a:lstStyle/>
          <a:p>
            <a:pPr eaLnBrk="1" hangingPunct="1"/>
            <a:r>
              <a:rPr lang="en-US" dirty="0" smtClean="0">
                <a:latin typeface="Helvetica"/>
              </a:rPr>
              <a:t>Linear data structures organize their data elements in a linear fashion, where data elements are attached one after the other.</a:t>
            </a:r>
          </a:p>
          <a:p>
            <a:pPr eaLnBrk="1" hangingPunct="1"/>
            <a:r>
              <a:rPr lang="en-US" dirty="0" smtClean="0">
                <a:latin typeface="Helvetica"/>
              </a:rPr>
              <a:t>Linear data structures are very easy to implement, since the memory of the computer is also organized in a linear fashion.</a:t>
            </a:r>
          </a:p>
          <a:p>
            <a:pPr algn="just" eaLnBrk="1" hangingPunct="1"/>
            <a:r>
              <a:rPr lang="en-US" dirty="0" smtClean="0">
                <a:latin typeface="Helvetica"/>
              </a:rPr>
              <a:t>E.g. Array, Linked List, Stack, Queue</a:t>
            </a:r>
          </a:p>
          <a:p>
            <a:pPr eaLnBrk="1" hangingPunct="1"/>
            <a:endParaRPr lang="en-US" dirty="0" smtClean="0"/>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a:xfrm>
            <a:off x="1143000" y="609600"/>
            <a:ext cx="7772400" cy="5334000"/>
          </a:xfrm>
        </p:spPr>
        <p:txBody>
          <a:bodyPr>
            <a:normAutofit fontScale="92500" lnSpcReduction="20000"/>
          </a:bodyPr>
          <a:lstStyle/>
          <a:p>
            <a:pPr eaLnBrk="1" fontAlgn="auto" hangingPunct="1">
              <a:spcAft>
                <a:spcPts val="0"/>
              </a:spcAft>
              <a:buFont typeface="Wingdings 2"/>
              <a:buChar char=""/>
              <a:defRPr/>
            </a:pPr>
            <a:r>
              <a:rPr lang="en-US" sz="2800" b="1" dirty="0" smtClean="0">
                <a:latin typeface="Helvetica"/>
              </a:rPr>
              <a:t>Array</a:t>
            </a:r>
            <a:r>
              <a:rPr lang="en-US" sz="2800" dirty="0" smtClean="0">
                <a:latin typeface="Helvetica"/>
              </a:rPr>
              <a:t>- An arrays is a collection of data elements where each element could be identified using an index. </a:t>
            </a:r>
          </a:p>
          <a:p>
            <a:pPr eaLnBrk="1" fontAlgn="auto" hangingPunct="1">
              <a:spcAft>
                <a:spcPts val="0"/>
              </a:spcAft>
              <a:buFont typeface="Wingdings 2"/>
              <a:buChar char=""/>
              <a:defRPr/>
            </a:pPr>
            <a:endParaRPr lang="en-US" sz="1200" dirty="0" smtClean="0">
              <a:latin typeface="Helvetica"/>
            </a:endParaRPr>
          </a:p>
          <a:p>
            <a:pPr eaLnBrk="1" fontAlgn="auto" hangingPunct="1">
              <a:spcAft>
                <a:spcPts val="0"/>
              </a:spcAft>
              <a:buFont typeface="Wingdings 2"/>
              <a:buChar char=""/>
              <a:defRPr/>
            </a:pPr>
            <a:r>
              <a:rPr lang="en-US" sz="2800" b="1" dirty="0" smtClean="0">
                <a:latin typeface="Helvetica"/>
              </a:rPr>
              <a:t>Linked List- </a:t>
            </a:r>
            <a:r>
              <a:rPr lang="en-US" sz="2800" dirty="0" smtClean="0">
                <a:latin typeface="Helvetica"/>
              </a:rPr>
              <a:t>A linked list is a sequence of nodes, where each node is made up of a data element and a reference to the next node in the sequence. </a:t>
            </a:r>
          </a:p>
          <a:p>
            <a:pPr eaLnBrk="1" fontAlgn="auto" hangingPunct="1">
              <a:spcAft>
                <a:spcPts val="0"/>
              </a:spcAft>
              <a:buFont typeface="Wingdings 2"/>
              <a:buChar char=""/>
              <a:defRPr/>
            </a:pPr>
            <a:endParaRPr lang="en-US" sz="1200" dirty="0" smtClean="0">
              <a:latin typeface="Helvetica"/>
            </a:endParaRPr>
          </a:p>
          <a:p>
            <a:pPr eaLnBrk="1" fontAlgn="auto" hangingPunct="1">
              <a:spcAft>
                <a:spcPts val="0"/>
              </a:spcAft>
              <a:buFont typeface="Wingdings 2"/>
              <a:buChar char=""/>
              <a:defRPr/>
            </a:pPr>
            <a:r>
              <a:rPr lang="en-US" sz="2800" b="1" dirty="0" smtClean="0">
                <a:latin typeface="Helvetica"/>
              </a:rPr>
              <a:t>Stack</a:t>
            </a:r>
            <a:r>
              <a:rPr lang="en-US" sz="2800" dirty="0" smtClean="0">
                <a:latin typeface="Helvetica"/>
              </a:rPr>
              <a:t>-A stack is actually a list where data elements can only be added or removed from the top of the list.</a:t>
            </a:r>
          </a:p>
          <a:p>
            <a:pPr eaLnBrk="1" fontAlgn="auto" hangingPunct="1">
              <a:spcAft>
                <a:spcPts val="0"/>
              </a:spcAft>
              <a:buFont typeface="Wingdings 2"/>
              <a:buChar char=""/>
              <a:defRPr/>
            </a:pPr>
            <a:endParaRPr lang="en-US" sz="1200" dirty="0" smtClean="0">
              <a:latin typeface="Helvetica"/>
            </a:endParaRPr>
          </a:p>
          <a:p>
            <a:pPr eaLnBrk="1" fontAlgn="auto" hangingPunct="1">
              <a:spcAft>
                <a:spcPts val="0"/>
              </a:spcAft>
              <a:buFont typeface="Wingdings 2"/>
              <a:buChar char=""/>
              <a:defRPr/>
            </a:pPr>
            <a:r>
              <a:rPr lang="en-US" sz="2800" b="1" dirty="0" smtClean="0">
                <a:latin typeface="Helvetica"/>
              </a:rPr>
              <a:t>Queue</a:t>
            </a:r>
            <a:r>
              <a:rPr lang="en-US" sz="2800" dirty="0" smtClean="0">
                <a:latin typeface="Helvetica"/>
              </a:rPr>
              <a:t>- A queue is also a list, where data elements can be added from one end of the list and removed from the other end of the list.</a:t>
            </a:r>
          </a:p>
        </p:txBody>
      </p:sp>
      <p:sp>
        <p:nvSpPr>
          <p:cNvPr id="3" name="TextBox 2"/>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auto">
          <a:xfrm>
            <a:off x="1143000" y="2743200"/>
            <a:ext cx="77724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0" cap="none" spc="0" normalizeH="0" baseline="0" noProof="0" dirty="0" smtClean="0">
                <a:ln>
                  <a:noFill/>
                </a:ln>
                <a:solidFill>
                  <a:schemeClr val="tx2"/>
                </a:solidFill>
                <a:effectLst/>
                <a:uLnTx/>
                <a:uFillTx/>
                <a:latin typeface="+mj-lt"/>
                <a:ea typeface="+mj-ea"/>
                <a:cs typeface="+mj-cs"/>
              </a:rPr>
              <a:t/>
            </a:r>
            <a:br>
              <a:rPr kumimoji="0" lang="en-US" sz="4400" b="1" i="0" u="none" strike="noStrike" kern="0" cap="none" spc="0" normalizeH="0" baseline="0" noProof="0" dirty="0" smtClean="0">
                <a:ln>
                  <a:noFill/>
                </a:ln>
                <a:solidFill>
                  <a:schemeClr val="tx2"/>
                </a:solidFill>
                <a:effectLst/>
                <a:uLnTx/>
                <a:uFillTx/>
                <a:latin typeface="+mj-lt"/>
                <a:ea typeface="+mj-ea"/>
                <a:cs typeface="+mj-cs"/>
              </a:rPr>
            </a:br>
            <a:endParaRPr kumimoji="0" lang="en-US" sz="4400" b="1" i="0" u="none" strike="noStrike" kern="0" cap="none" spc="0" normalizeH="0" baseline="0" noProof="0" dirty="0">
              <a:ln>
                <a:noFill/>
              </a:ln>
              <a:solidFill>
                <a:schemeClr val="tx2"/>
              </a:solidFill>
              <a:effectLst/>
              <a:uLnTx/>
              <a:uFillTx/>
              <a:latin typeface="+mj-lt"/>
              <a:ea typeface="+mj-ea"/>
              <a:cs typeface="+mj-cs"/>
            </a:endParaRPr>
          </a:p>
        </p:txBody>
      </p:sp>
      <p:sp>
        <p:nvSpPr>
          <p:cNvPr id="5" name="Rectangle 4"/>
          <p:cNvSpPr/>
          <p:nvPr/>
        </p:nvSpPr>
        <p:spPr>
          <a:xfrm>
            <a:off x="990600" y="1447800"/>
            <a:ext cx="9067800" cy="2246769"/>
          </a:xfrm>
          <a:prstGeom prst="rect">
            <a:avLst/>
          </a:prstGeom>
        </p:spPr>
        <p:txBody>
          <a:bodyPr wrap="square">
            <a:spAutoFit/>
          </a:bodyPr>
          <a:lstStyle/>
          <a:p>
            <a:pPr>
              <a:buFont typeface="Wingdings" pitchFamily="2" charset="2"/>
              <a:buChar char="§"/>
            </a:pPr>
            <a:r>
              <a:rPr lang="en-US" sz="2800" dirty="0" smtClean="0"/>
              <a:t>   The Elements are not arranged in sequence. </a:t>
            </a:r>
          </a:p>
          <a:p>
            <a:pPr>
              <a:buFont typeface="Wingdings" pitchFamily="2" charset="2"/>
              <a:buChar char="§"/>
            </a:pPr>
            <a:r>
              <a:rPr lang="en-US" sz="2800" dirty="0" smtClean="0"/>
              <a:t>   The data members are arranged in any Manner. </a:t>
            </a:r>
          </a:p>
          <a:p>
            <a:pPr>
              <a:buFont typeface="Wingdings" pitchFamily="2" charset="2"/>
              <a:buChar char="§"/>
            </a:pPr>
            <a:r>
              <a:rPr lang="en-US" sz="2800" dirty="0" smtClean="0"/>
              <a:t>   The data items are not processed one after    another. </a:t>
            </a:r>
          </a:p>
          <a:p>
            <a:r>
              <a:rPr lang="en-US" sz="2800" dirty="0" smtClean="0"/>
              <a:t>     E.g. Trees and graphs, </a:t>
            </a:r>
            <a:r>
              <a:rPr lang="en-US" sz="2800" dirty="0" smtClean="0">
                <a:latin typeface="Helvetica"/>
              </a:rPr>
              <a:t>multidimensional arrays</a:t>
            </a:r>
            <a:endParaRPr lang="en-US" sz="2800" dirty="0"/>
          </a:p>
        </p:txBody>
      </p:sp>
      <p:sp>
        <p:nvSpPr>
          <p:cNvPr id="6" name="Title 5"/>
          <p:cNvSpPr>
            <a:spLocks noGrp="1"/>
          </p:cNvSpPr>
          <p:nvPr>
            <p:ph type="title"/>
          </p:nvPr>
        </p:nvSpPr>
        <p:spPr>
          <a:xfrm>
            <a:off x="1143000" y="152400"/>
            <a:ext cx="7772400" cy="1143000"/>
          </a:xfrm>
        </p:spPr>
        <p:txBody>
          <a:bodyPr/>
          <a:lstStyle/>
          <a:p>
            <a:r>
              <a:rPr lang="en-US" dirty="0" smtClean="0"/>
              <a:t>Non Linear data structure</a:t>
            </a:r>
            <a:endParaRPr lang="en-US" dirty="0"/>
          </a:p>
        </p:txBody>
      </p:sp>
      <p:sp>
        <p:nvSpPr>
          <p:cNvPr id="7" name="TextBox 6"/>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3163" y="0"/>
            <a:ext cx="7970837" cy="914400"/>
          </a:xfrm>
        </p:spPr>
        <p:txBody>
          <a:bodyPr>
            <a:normAutofit fontScale="90000"/>
          </a:bodyPr>
          <a:lstStyle/>
          <a:p>
            <a:r>
              <a:rPr lang="en-US" sz="3600" dirty="0" smtClean="0"/>
              <a:t>Why proper data structures in computing?</a:t>
            </a:r>
            <a:endParaRPr lang="en-US" sz="3600" dirty="0"/>
          </a:p>
        </p:txBody>
      </p:sp>
      <p:graphicFrame>
        <p:nvGraphicFramePr>
          <p:cNvPr id="4" name="Content Placeholder 3"/>
          <p:cNvGraphicFramePr>
            <a:graphicFrameLocks noGrp="1"/>
          </p:cNvGraphicFramePr>
          <p:nvPr>
            <p:ph idx="1"/>
          </p:nvPr>
        </p:nvGraphicFramePr>
        <p:xfrm>
          <a:off x="1143000" y="1219200"/>
          <a:ext cx="7772400" cy="5120640"/>
        </p:xfrm>
        <a:graphic>
          <a:graphicData uri="http://schemas.openxmlformats.org/drawingml/2006/table">
            <a:tbl>
              <a:tblPr firstRow="1" bandRow="1">
                <a:tableStyleId>{5940675A-B579-460E-94D1-54222C63F5DA}</a:tableStyleId>
              </a:tblPr>
              <a:tblGrid>
                <a:gridCol w="2590800"/>
                <a:gridCol w="2590800"/>
                <a:gridCol w="2590800"/>
              </a:tblGrid>
              <a:tr h="370840">
                <a:tc>
                  <a:txBody>
                    <a:bodyPr/>
                    <a:lstStyle/>
                    <a:p>
                      <a:r>
                        <a:rPr lang="en-US" sz="2000" dirty="0" smtClean="0"/>
                        <a:t>Data Structure</a:t>
                      </a:r>
                      <a:endParaRPr lang="en-US" sz="2000" dirty="0"/>
                    </a:p>
                  </a:txBody>
                  <a:tcPr/>
                </a:tc>
                <a:tc>
                  <a:txBody>
                    <a:bodyPr/>
                    <a:lstStyle/>
                    <a:p>
                      <a:r>
                        <a:rPr lang="en-US" sz="2000" dirty="0" smtClean="0"/>
                        <a:t>Advantages</a:t>
                      </a:r>
                      <a:endParaRPr lang="en-US" sz="2000" dirty="0"/>
                    </a:p>
                  </a:txBody>
                  <a:tcPr/>
                </a:tc>
                <a:tc>
                  <a:txBody>
                    <a:bodyPr/>
                    <a:lstStyle/>
                    <a:p>
                      <a:r>
                        <a:rPr lang="en-US" sz="2000" dirty="0" smtClean="0"/>
                        <a:t>Disadvantages</a:t>
                      </a:r>
                      <a:endParaRPr lang="en-US" sz="2000" dirty="0"/>
                    </a:p>
                  </a:txBody>
                  <a:tcPr/>
                </a:tc>
              </a:tr>
              <a:tr h="370840">
                <a:tc>
                  <a:txBody>
                    <a:bodyPr/>
                    <a:lstStyle/>
                    <a:p>
                      <a:r>
                        <a:rPr lang="en-US" sz="2000" dirty="0" smtClean="0"/>
                        <a:t>Array</a:t>
                      </a:r>
                      <a:endParaRPr lang="en-US" sz="2000" dirty="0"/>
                    </a:p>
                  </a:txBody>
                  <a:tcPr/>
                </a:tc>
                <a:tc>
                  <a:txBody>
                    <a:bodyPr/>
                    <a:lstStyle/>
                    <a:p>
                      <a:r>
                        <a:rPr lang="en-US" sz="2000" dirty="0" smtClean="0"/>
                        <a:t>Quick inserts</a:t>
                      </a:r>
                    </a:p>
                    <a:p>
                      <a:r>
                        <a:rPr lang="en-US" sz="2000" dirty="0" smtClean="0"/>
                        <a:t>Fast access if index known</a:t>
                      </a:r>
                      <a:endParaRPr lang="en-US" sz="2000" dirty="0"/>
                    </a:p>
                  </a:txBody>
                  <a:tcPr/>
                </a:tc>
                <a:tc>
                  <a:txBody>
                    <a:bodyPr/>
                    <a:lstStyle/>
                    <a:p>
                      <a:r>
                        <a:rPr lang="en-US" sz="2000" dirty="0" smtClean="0"/>
                        <a:t>Slow search</a:t>
                      </a:r>
                    </a:p>
                    <a:p>
                      <a:r>
                        <a:rPr lang="en-US" sz="2000" dirty="0" smtClean="0"/>
                        <a:t>Slow deletes</a:t>
                      </a:r>
                    </a:p>
                    <a:p>
                      <a:r>
                        <a:rPr lang="en-US" sz="2000" dirty="0" smtClean="0"/>
                        <a:t>Fixed size</a:t>
                      </a:r>
                      <a:endParaRPr lang="en-US" sz="2000" dirty="0"/>
                    </a:p>
                  </a:txBody>
                  <a:tcPr/>
                </a:tc>
              </a:tr>
              <a:tr h="370840">
                <a:tc>
                  <a:txBody>
                    <a:bodyPr/>
                    <a:lstStyle/>
                    <a:p>
                      <a:r>
                        <a:rPr lang="en-US" sz="2000" dirty="0" smtClean="0"/>
                        <a:t>Linked List</a:t>
                      </a:r>
                      <a:endParaRPr lang="en-US" sz="2000" dirty="0"/>
                    </a:p>
                  </a:txBody>
                  <a:tcPr/>
                </a:tc>
                <a:tc>
                  <a:txBody>
                    <a:bodyPr/>
                    <a:lstStyle/>
                    <a:p>
                      <a:r>
                        <a:rPr lang="en-US" sz="2000" dirty="0" smtClean="0"/>
                        <a:t>Quick inserts</a:t>
                      </a:r>
                    </a:p>
                    <a:p>
                      <a:r>
                        <a:rPr lang="en-US" sz="2000" dirty="0" smtClean="0"/>
                        <a:t>Quick deletes</a:t>
                      </a:r>
                      <a:endParaRPr lang="en-US" sz="2000" dirty="0"/>
                    </a:p>
                  </a:txBody>
                  <a:tcPr/>
                </a:tc>
                <a:tc>
                  <a:txBody>
                    <a:bodyPr/>
                    <a:lstStyle/>
                    <a:p>
                      <a:r>
                        <a:rPr lang="en-US" sz="2000" dirty="0" smtClean="0"/>
                        <a:t>Slow search</a:t>
                      </a:r>
                      <a:endParaRPr lang="en-US" sz="2000" dirty="0"/>
                    </a:p>
                  </a:txBody>
                  <a:tcPr/>
                </a:tc>
              </a:tr>
              <a:tr h="370840">
                <a:tc>
                  <a:txBody>
                    <a:bodyPr/>
                    <a:lstStyle/>
                    <a:p>
                      <a:r>
                        <a:rPr lang="en-US" sz="2000" dirty="0" smtClean="0"/>
                        <a:t>Stack</a:t>
                      </a:r>
                      <a:endParaRPr lang="en-US" sz="2000" dirty="0"/>
                    </a:p>
                  </a:txBody>
                  <a:tcPr/>
                </a:tc>
                <a:tc>
                  <a:txBody>
                    <a:bodyPr/>
                    <a:lstStyle/>
                    <a:p>
                      <a:r>
                        <a:rPr lang="en-US" sz="2000" dirty="0" smtClean="0"/>
                        <a:t>Last-in, first-out access</a:t>
                      </a:r>
                      <a:endParaRPr lang="en-US" sz="2000" dirty="0"/>
                    </a:p>
                  </a:txBody>
                  <a:tcPr/>
                </a:tc>
                <a:tc>
                  <a:txBody>
                    <a:bodyPr/>
                    <a:lstStyle/>
                    <a:p>
                      <a:r>
                        <a:rPr lang="en-US" sz="2000" dirty="0" smtClean="0"/>
                        <a:t>Slow access to other items</a:t>
                      </a:r>
                      <a:endParaRPr lang="en-US" sz="2000" dirty="0"/>
                    </a:p>
                  </a:txBody>
                  <a:tcPr/>
                </a:tc>
              </a:tr>
              <a:tr h="370840">
                <a:tc>
                  <a:txBody>
                    <a:bodyPr/>
                    <a:lstStyle/>
                    <a:p>
                      <a:r>
                        <a:rPr lang="en-US" sz="2000" dirty="0" smtClean="0"/>
                        <a:t>Queue</a:t>
                      </a:r>
                      <a:endParaRPr lang="en-US" sz="2000" dirty="0"/>
                    </a:p>
                  </a:txBody>
                  <a:tcPr/>
                </a:tc>
                <a:tc>
                  <a:txBody>
                    <a:bodyPr/>
                    <a:lstStyle/>
                    <a:p>
                      <a:r>
                        <a:rPr lang="en-US" sz="2000" dirty="0" smtClean="0"/>
                        <a:t>First-in, first-out access</a:t>
                      </a:r>
                      <a:endParaRPr lang="en-US" sz="2000" dirty="0"/>
                    </a:p>
                  </a:txBody>
                  <a:tcPr/>
                </a:tc>
                <a:tc>
                  <a:txBody>
                    <a:bodyPr/>
                    <a:lstStyle/>
                    <a:p>
                      <a:r>
                        <a:rPr lang="en-US" sz="2000" dirty="0" smtClean="0"/>
                        <a:t>Slow access to other items</a:t>
                      </a:r>
                      <a:endParaRPr lang="en-US" sz="2000" dirty="0"/>
                    </a:p>
                  </a:txBody>
                  <a:tcPr/>
                </a:tc>
              </a:tr>
              <a:tr h="370840">
                <a:tc>
                  <a:txBody>
                    <a:bodyPr/>
                    <a:lstStyle/>
                    <a:p>
                      <a:r>
                        <a:rPr lang="en-US" sz="2000" dirty="0" smtClean="0"/>
                        <a:t>Binary Tree</a:t>
                      </a:r>
                      <a:endParaRPr lang="en-US" sz="2000" dirty="0"/>
                    </a:p>
                  </a:txBody>
                  <a:tcPr/>
                </a:tc>
                <a:tc>
                  <a:txBody>
                    <a:bodyPr/>
                    <a:lstStyle/>
                    <a:p>
                      <a:r>
                        <a:rPr lang="en-US" sz="2000" dirty="0" smtClean="0"/>
                        <a:t>Quick search</a:t>
                      </a:r>
                    </a:p>
                    <a:p>
                      <a:r>
                        <a:rPr lang="en-US" sz="2000" dirty="0" smtClean="0"/>
                        <a:t>Quick inserts</a:t>
                      </a:r>
                    </a:p>
                    <a:p>
                      <a:r>
                        <a:rPr lang="en-US" sz="2000" dirty="0" smtClean="0"/>
                        <a:t>Quick deletes</a:t>
                      </a:r>
                    </a:p>
                    <a:p>
                      <a:r>
                        <a:rPr lang="en-US" sz="2000" dirty="0" smtClean="0"/>
                        <a:t>(If the tree remains balanced)</a:t>
                      </a:r>
                      <a:endParaRPr lang="en-US" sz="2000" dirty="0"/>
                    </a:p>
                  </a:txBody>
                  <a:tcPr/>
                </a:tc>
                <a:tc>
                  <a:txBody>
                    <a:bodyPr/>
                    <a:lstStyle/>
                    <a:p>
                      <a:r>
                        <a:rPr lang="en-US" sz="2000" dirty="0" smtClean="0"/>
                        <a:t>Deletion algorithm is complex</a:t>
                      </a:r>
                      <a:endParaRPr lang="en-US" sz="2000" dirty="0"/>
                    </a:p>
                  </a:txBody>
                  <a:tcPr/>
                </a:tc>
              </a:tr>
            </a:tbl>
          </a:graphicData>
        </a:graphic>
      </p:graphicFrame>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371600" y="0"/>
            <a:ext cx="7772400" cy="1143000"/>
          </a:xfrm>
        </p:spPr>
        <p:txBody>
          <a:bodyPr/>
          <a:lstStyle/>
          <a:p>
            <a:r>
              <a:rPr lang="en-US" altLang="zh-CN" dirty="0">
                <a:latin typeface="Helvetica" pitchFamily="34" charset="0"/>
                <a:ea typeface="宋体" pitchFamily="2" charset="-122"/>
              </a:rPr>
              <a:t>Algorithms and Programs</a:t>
            </a:r>
          </a:p>
        </p:txBody>
      </p:sp>
      <p:sp>
        <p:nvSpPr>
          <p:cNvPr id="30723" name="Rectangle 3"/>
          <p:cNvSpPr>
            <a:spLocks noGrp="1" noChangeArrowheads="1"/>
          </p:cNvSpPr>
          <p:nvPr>
            <p:ph idx="1"/>
          </p:nvPr>
        </p:nvSpPr>
        <p:spPr>
          <a:xfrm>
            <a:off x="917575" y="1524000"/>
            <a:ext cx="8226425" cy="4570412"/>
          </a:xfrm>
        </p:spPr>
        <p:txBody>
          <a:bodyPr>
            <a:normAutofit lnSpcReduction="10000"/>
          </a:bodyPr>
          <a:lstStyle/>
          <a:p>
            <a:pPr>
              <a:lnSpc>
                <a:spcPct val="80000"/>
              </a:lnSpc>
            </a:pPr>
            <a:r>
              <a:rPr lang="en-US" altLang="zh-CN" u="sng" dirty="0">
                <a:latin typeface="Helvetica" pitchFamily="34" charset="0"/>
                <a:ea typeface="宋体" pitchFamily="2" charset="-122"/>
              </a:rPr>
              <a:t>Algorithm</a:t>
            </a:r>
            <a:r>
              <a:rPr lang="en-US" altLang="zh-CN" dirty="0">
                <a:latin typeface="Helvetica" pitchFamily="34" charset="0"/>
                <a:ea typeface="宋体" pitchFamily="2" charset="-122"/>
              </a:rPr>
              <a:t>: </a:t>
            </a:r>
            <a:r>
              <a:rPr lang="tr-TR" dirty="0" smtClean="0"/>
              <a:t>A finite, clearly specified sequence of instructions to be followed to solve a problem.</a:t>
            </a:r>
            <a:endParaRPr lang="en-US" dirty="0" smtClean="0"/>
          </a:p>
          <a:p>
            <a:pPr>
              <a:lnSpc>
                <a:spcPct val="80000"/>
              </a:lnSpc>
              <a:buNone/>
            </a:pPr>
            <a:r>
              <a:rPr lang="en-US" i="1" dirty="0" smtClean="0">
                <a:solidFill>
                  <a:schemeClr val="accent6">
                    <a:lumMod val="75000"/>
                  </a:schemeClr>
                </a:solidFill>
              </a:rPr>
              <a:t>    or</a:t>
            </a:r>
          </a:p>
          <a:p>
            <a:pPr>
              <a:lnSpc>
                <a:spcPct val="80000"/>
              </a:lnSpc>
            </a:pPr>
            <a:r>
              <a:rPr lang="en-US" altLang="zh-CN" sz="2800" i="1" dirty="0" smtClean="0">
                <a:latin typeface="Helvetica" pitchFamily="34" charset="0"/>
                <a:ea typeface="宋体" pitchFamily="2" charset="-122"/>
              </a:rPr>
              <a:t>An algorithm is a step by step procedure for solving a problem in a finite amount of time. </a:t>
            </a:r>
            <a:endParaRPr lang="en-US" altLang="zh-CN" sz="2800" i="1" dirty="0">
              <a:latin typeface="Helvetica" pitchFamily="34" charset="0"/>
              <a:ea typeface="宋体" pitchFamily="2" charset="-122"/>
            </a:endParaRPr>
          </a:p>
          <a:p>
            <a:pPr>
              <a:lnSpc>
                <a:spcPct val="50000"/>
              </a:lnSpc>
            </a:pPr>
            <a:endParaRPr lang="en-US" altLang="zh-CN" dirty="0">
              <a:latin typeface="Helvetica" pitchFamily="34" charset="0"/>
              <a:ea typeface="宋体" pitchFamily="2" charset="-122"/>
            </a:endParaRPr>
          </a:p>
          <a:p>
            <a:pPr>
              <a:lnSpc>
                <a:spcPct val="80000"/>
              </a:lnSpc>
            </a:pPr>
            <a:r>
              <a:rPr lang="en-US" altLang="zh-CN" dirty="0">
                <a:latin typeface="Helvetica" pitchFamily="34" charset="0"/>
                <a:ea typeface="宋体" pitchFamily="2" charset="-122"/>
              </a:rPr>
              <a:t>An algorithm takes the input to a problem (function) and transforms it to the output.</a:t>
            </a:r>
          </a:p>
          <a:p>
            <a:pPr lvl="1">
              <a:lnSpc>
                <a:spcPct val="80000"/>
              </a:lnSpc>
            </a:pPr>
            <a:r>
              <a:rPr lang="en-US" altLang="zh-CN" dirty="0">
                <a:latin typeface="Helvetica" pitchFamily="34" charset="0"/>
                <a:ea typeface="宋体" pitchFamily="2" charset="-122"/>
              </a:rPr>
              <a:t>A mapping of input to output.</a:t>
            </a:r>
          </a:p>
          <a:p>
            <a:pPr>
              <a:lnSpc>
                <a:spcPct val="50000"/>
              </a:lnSpc>
            </a:pPr>
            <a:endParaRPr lang="en-US" altLang="zh-CN" dirty="0">
              <a:latin typeface="Helvetica" pitchFamily="34" charset="0"/>
              <a:ea typeface="宋体" pitchFamily="2" charset="-122"/>
            </a:endParaRPr>
          </a:p>
          <a:p>
            <a:r>
              <a:rPr lang="en-US" altLang="zh-CN" dirty="0">
                <a:latin typeface="Helvetica" pitchFamily="34" charset="0"/>
                <a:ea typeface="宋体" pitchFamily="2" charset="-122"/>
              </a:rPr>
              <a:t>A problem can have many algorithms.</a:t>
            </a: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914400" y="304800"/>
            <a:ext cx="8229600" cy="487362"/>
          </a:xfrm>
        </p:spPr>
        <p:txBody>
          <a:bodyPr>
            <a:normAutofit fontScale="90000"/>
          </a:bodyPr>
          <a:lstStyle/>
          <a:p>
            <a:pPr algn="l"/>
            <a:r>
              <a:rPr lang="tr-TR" sz="4000" dirty="0"/>
              <a:t>What is An Algorithm ?</a:t>
            </a:r>
          </a:p>
        </p:txBody>
      </p:sp>
      <p:sp>
        <p:nvSpPr>
          <p:cNvPr id="33795" name="Rectangle 3"/>
          <p:cNvSpPr>
            <a:spLocks noGrp="1" noChangeArrowheads="1"/>
          </p:cNvSpPr>
          <p:nvPr>
            <p:ph idx="1"/>
          </p:nvPr>
        </p:nvSpPr>
        <p:spPr>
          <a:xfrm>
            <a:off x="228600" y="2667000"/>
            <a:ext cx="4343400" cy="3352800"/>
          </a:xfrm>
          <a:solidFill>
            <a:srgbClr val="C0C0C0"/>
          </a:solidFill>
        </p:spPr>
        <p:txBody>
          <a:bodyPr>
            <a:normAutofit fontScale="92500" lnSpcReduction="10000"/>
          </a:bodyPr>
          <a:lstStyle/>
          <a:p>
            <a:pPr>
              <a:lnSpc>
                <a:spcPct val="80000"/>
              </a:lnSpc>
              <a:buFontTx/>
              <a:buNone/>
            </a:pPr>
            <a:r>
              <a:rPr lang="tr-TR" sz="2000" dirty="0"/>
              <a:t>int Sum (int N)</a:t>
            </a:r>
          </a:p>
          <a:p>
            <a:pPr>
              <a:lnSpc>
                <a:spcPct val="80000"/>
              </a:lnSpc>
              <a:buFontTx/>
              <a:buNone/>
            </a:pPr>
            <a:r>
              <a:rPr lang="tr-TR" sz="2000" dirty="0"/>
              <a:t>	</a:t>
            </a:r>
          </a:p>
          <a:p>
            <a:pPr>
              <a:lnSpc>
                <a:spcPct val="80000"/>
              </a:lnSpc>
              <a:buFontTx/>
              <a:buNone/>
            </a:pPr>
            <a:r>
              <a:rPr lang="tr-TR" sz="2000" dirty="0"/>
              <a:t>   PartialSum </a:t>
            </a:r>
            <a:r>
              <a:rPr lang="tr-TR" sz="2000" dirty="0">
                <a:sym typeface="Wingdings" pitchFamily="2" charset="2"/>
              </a:rPr>
              <a:t> 0</a:t>
            </a:r>
          </a:p>
          <a:p>
            <a:pPr>
              <a:lnSpc>
                <a:spcPct val="80000"/>
              </a:lnSpc>
              <a:buFontTx/>
              <a:buNone/>
            </a:pPr>
            <a:r>
              <a:rPr lang="tr-TR" sz="2000" dirty="0">
                <a:sym typeface="Wingdings" pitchFamily="2" charset="2"/>
              </a:rPr>
              <a:t>   i 	  1</a:t>
            </a:r>
          </a:p>
          <a:p>
            <a:pPr>
              <a:lnSpc>
                <a:spcPct val="80000"/>
              </a:lnSpc>
              <a:buFontTx/>
              <a:buNone/>
            </a:pPr>
            <a:endParaRPr lang="tr-TR" sz="2000" dirty="0">
              <a:sym typeface="Wingdings" pitchFamily="2" charset="2"/>
            </a:endParaRPr>
          </a:p>
          <a:p>
            <a:pPr>
              <a:lnSpc>
                <a:spcPct val="80000"/>
              </a:lnSpc>
              <a:buFontTx/>
              <a:buNone/>
            </a:pPr>
            <a:r>
              <a:rPr lang="tr-TR" sz="2000" dirty="0">
                <a:sym typeface="Wingdings" pitchFamily="2" charset="2"/>
              </a:rPr>
              <a:t>   foreach (i &gt; 0) and (i&lt;=N)	</a:t>
            </a:r>
          </a:p>
          <a:p>
            <a:pPr>
              <a:lnSpc>
                <a:spcPct val="80000"/>
              </a:lnSpc>
              <a:buFontTx/>
              <a:buNone/>
            </a:pPr>
            <a:r>
              <a:rPr lang="tr-TR" sz="2000" dirty="0">
                <a:sym typeface="Wingdings" pitchFamily="2" charset="2"/>
              </a:rPr>
              <a:t>      PartialSum  PartialSum + (i*i*i)</a:t>
            </a:r>
          </a:p>
          <a:p>
            <a:pPr>
              <a:lnSpc>
                <a:spcPct val="80000"/>
              </a:lnSpc>
              <a:buFontTx/>
              <a:buNone/>
            </a:pPr>
            <a:r>
              <a:rPr lang="tr-TR" sz="2000" dirty="0">
                <a:sym typeface="Wingdings" pitchFamily="2" charset="2"/>
              </a:rPr>
              <a:t>	 increase i with 1   </a:t>
            </a:r>
          </a:p>
          <a:p>
            <a:pPr>
              <a:lnSpc>
                <a:spcPct val="80000"/>
              </a:lnSpc>
              <a:buFontTx/>
              <a:buNone/>
            </a:pPr>
            <a:endParaRPr lang="tr-TR" sz="2000" dirty="0">
              <a:sym typeface="Wingdings" pitchFamily="2" charset="2"/>
            </a:endParaRPr>
          </a:p>
          <a:p>
            <a:pPr>
              <a:lnSpc>
                <a:spcPct val="80000"/>
              </a:lnSpc>
              <a:buFontTx/>
              <a:buNone/>
            </a:pPr>
            <a:r>
              <a:rPr lang="tr-TR" sz="2000" dirty="0">
                <a:sym typeface="Wingdings" pitchFamily="2" charset="2"/>
              </a:rPr>
              <a:t>   return value of PartialSum</a:t>
            </a:r>
            <a:r>
              <a:rPr lang="tr-TR" sz="1800" dirty="0">
                <a:sym typeface="Wingdings" pitchFamily="2" charset="2"/>
              </a:rPr>
              <a:t> </a:t>
            </a:r>
          </a:p>
          <a:p>
            <a:pPr>
              <a:lnSpc>
                <a:spcPct val="80000"/>
              </a:lnSpc>
              <a:buFontTx/>
              <a:buNone/>
            </a:pPr>
            <a:r>
              <a:rPr lang="tr-TR" sz="1800" dirty="0">
                <a:sym typeface="Wingdings" pitchFamily="2" charset="2"/>
              </a:rPr>
              <a:t>		</a:t>
            </a:r>
          </a:p>
        </p:txBody>
      </p:sp>
      <p:sp>
        <p:nvSpPr>
          <p:cNvPr id="8" name="Slide Number Placeholder 5"/>
          <p:cNvSpPr>
            <a:spLocks noGrp="1"/>
          </p:cNvSpPr>
          <p:nvPr>
            <p:ph type="sldNum" sz="quarter" idx="12"/>
          </p:nvPr>
        </p:nvSpPr>
        <p:spPr/>
        <p:txBody>
          <a:bodyPr/>
          <a:lstStyle/>
          <a:p>
            <a:fld id="{AF6EB089-8557-4D92-8F41-E4B9E764C6F0}" type="slidenum">
              <a:rPr lang="tr-TR"/>
              <a:pPr/>
              <a:t>19</a:t>
            </a:fld>
            <a:endParaRPr lang="tr-TR"/>
          </a:p>
        </p:txBody>
      </p:sp>
      <p:sp>
        <p:nvSpPr>
          <p:cNvPr id="33796" name="Rectangle 4"/>
          <p:cNvSpPr>
            <a:spLocks noChangeArrowheads="1"/>
          </p:cNvSpPr>
          <p:nvPr/>
        </p:nvSpPr>
        <p:spPr bwMode="auto">
          <a:xfrm>
            <a:off x="4876800" y="2667000"/>
            <a:ext cx="4114800" cy="3352800"/>
          </a:xfrm>
          <a:prstGeom prst="rect">
            <a:avLst/>
          </a:prstGeom>
          <a:solidFill>
            <a:srgbClr val="C0C0C0"/>
          </a:solidFill>
          <a:ln w="9525">
            <a:noFill/>
            <a:miter lim="800000"/>
            <a:headEnd/>
            <a:tailEnd/>
          </a:ln>
          <a:effectLst/>
        </p:spPr>
        <p:txBody>
          <a:bodyPr/>
          <a:lstStyle/>
          <a:p>
            <a:pPr marL="342900" indent="-342900">
              <a:lnSpc>
                <a:spcPct val="90000"/>
              </a:lnSpc>
            </a:pPr>
            <a:r>
              <a:rPr lang="tr-TR" sz="2000"/>
              <a:t>int Sum (int N)</a:t>
            </a:r>
          </a:p>
          <a:p>
            <a:pPr marL="342900" indent="-342900">
              <a:lnSpc>
                <a:spcPct val="90000"/>
              </a:lnSpc>
            </a:pPr>
            <a:r>
              <a:rPr lang="tr-TR" sz="2000"/>
              <a:t>{	</a:t>
            </a:r>
          </a:p>
          <a:p>
            <a:pPr marL="342900" indent="-342900">
              <a:lnSpc>
                <a:spcPct val="90000"/>
              </a:lnSpc>
            </a:pPr>
            <a:r>
              <a:rPr lang="tr-TR" sz="2000"/>
              <a:t>	int PartialSum = 0 </a:t>
            </a:r>
            <a:r>
              <a:rPr lang="tr-TR" sz="2000">
                <a:sym typeface="Wingdings" pitchFamily="2" charset="2"/>
              </a:rPr>
              <a:t>;</a:t>
            </a:r>
          </a:p>
          <a:p>
            <a:pPr marL="342900" indent="-342900">
              <a:lnSpc>
                <a:spcPct val="90000"/>
              </a:lnSpc>
            </a:pPr>
            <a:endParaRPr lang="tr-TR" sz="2000">
              <a:sym typeface="Wingdings" pitchFamily="2" charset="2"/>
            </a:endParaRPr>
          </a:p>
          <a:p>
            <a:pPr marL="342900" indent="-342900">
              <a:lnSpc>
                <a:spcPct val="90000"/>
              </a:lnSpc>
            </a:pPr>
            <a:r>
              <a:rPr lang="tr-TR" sz="2000">
                <a:sym typeface="Wingdings" pitchFamily="2" charset="2"/>
              </a:rPr>
              <a:t>	for (int i=1; i&lt;=N; i++)</a:t>
            </a:r>
          </a:p>
          <a:p>
            <a:pPr marL="342900" indent="-342900">
              <a:lnSpc>
                <a:spcPct val="90000"/>
              </a:lnSpc>
            </a:pPr>
            <a:r>
              <a:rPr lang="tr-TR" sz="2000">
                <a:sym typeface="Wingdings" pitchFamily="2" charset="2"/>
              </a:rPr>
              <a:t>		PartialSum += i * i * i;</a:t>
            </a:r>
          </a:p>
          <a:p>
            <a:pPr marL="342900" indent="-342900">
              <a:lnSpc>
                <a:spcPct val="90000"/>
              </a:lnSpc>
            </a:pPr>
            <a:endParaRPr lang="tr-TR" sz="2000">
              <a:sym typeface="Wingdings" pitchFamily="2" charset="2"/>
            </a:endParaRPr>
          </a:p>
          <a:p>
            <a:pPr marL="342900" indent="-342900">
              <a:lnSpc>
                <a:spcPct val="90000"/>
              </a:lnSpc>
            </a:pPr>
            <a:r>
              <a:rPr lang="tr-TR" sz="2000">
                <a:sym typeface="Wingdings" pitchFamily="2" charset="2"/>
              </a:rPr>
              <a:t>	return PartialSum;</a:t>
            </a:r>
          </a:p>
          <a:p>
            <a:pPr marL="342900" indent="-342900">
              <a:lnSpc>
                <a:spcPct val="90000"/>
              </a:lnSpc>
            </a:pPr>
            <a:r>
              <a:rPr lang="tr-TR" sz="2000">
                <a:sym typeface="Wingdings" pitchFamily="2" charset="2"/>
              </a:rPr>
              <a:t>}</a:t>
            </a:r>
            <a:endParaRPr lang="tr-TR" sz="2000">
              <a:cs typeface="Arial" charset="0"/>
            </a:endParaRPr>
          </a:p>
        </p:txBody>
      </p:sp>
      <p:sp>
        <p:nvSpPr>
          <p:cNvPr id="33797" name="Rectangle 5"/>
          <p:cNvSpPr>
            <a:spLocks noChangeArrowheads="1"/>
          </p:cNvSpPr>
          <p:nvPr/>
        </p:nvSpPr>
        <p:spPr bwMode="auto">
          <a:xfrm>
            <a:off x="914400" y="1066800"/>
            <a:ext cx="8229600" cy="990600"/>
          </a:xfrm>
          <a:prstGeom prst="rect">
            <a:avLst/>
          </a:prstGeom>
          <a:noFill/>
          <a:ln w="9525">
            <a:noFill/>
            <a:miter lim="800000"/>
            <a:headEnd/>
            <a:tailEnd/>
          </a:ln>
          <a:effectLst/>
        </p:spPr>
        <p:txBody>
          <a:bodyPr anchor="ctr"/>
          <a:lstStyle/>
          <a:p>
            <a:pPr>
              <a:spcBef>
                <a:spcPct val="0"/>
              </a:spcBef>
            </a:pPr>
            <a:r>
              <a:rPr lang="tr-TR" dirty="0">
                <a:solidFill>
                  <a:schemeClr val="tx2"/>
                </a:solidFill>
              </a:rPr>
              <a:t>Problem : Write a program to calculate </a:t>
            </a:r>
          </a:p>
        </p:txBody>
      </p:sp>
      <p:sp>
        <p:nvSpPr>
          <p:cNvPr id="33801" name="Rectangle 9"/>
          <p:cNvSpPr>
            <a:spLocks noChangeArrowheads="1"/>
          </p:cNvSpPr>
          <p:nvPr/>
        </p:nvSpPr>
        <p:spPr bwMode="auto">
          <a:xfrm>
            <a:off x="0" y="0"/>
            <a:ext cx="9144000" cy="0"/>
          </a:xfrm>
          <a:prstGeom prst="rect">
            <a:avLst/>
          </a:prstGeom>
          <a:noFill/>
          <a:ln w="9525" algn="ctr">
            <a:noFill/>
            <a:miter lim="800000"/>
            <a:headEnd/>
            <a:tailEnd/>
          </a:ln>
          <a:effectLst/>
        </p:spPr>
        <p:txBody>
          <a:bodyPr wrap="none" anchor="ctr">
            <a:spAutoFit/>
          </a:bodyPr>
          <a:lstStyle/>
          <a:p>
            <a:endParaRPr lang="en-US"/>
          </a:p>
        </p:txBody>
      </p:sp>
      <p:graphicFrame>
        <p:nvGraphicFramePr>
          <p:cNvPr id="33800" name="Object 8"/>
          <p:cNvGraphicFramePr>
            <a:graphicFrameLocks noChangeAspect="1"/>
          </p:cNvGraphicFramePr>
          <p:nvPr/>
        </p:nvGraphicFramePr>
        <p:xfrm>
          <a:off x="5486400" y="990600"/>
          <a:ext cx="885825" cy="1143000"/>
        </p:xfrm>
        <a:graphic>
          <a:graphicData uri="http://schemas.openxmlformats.org/presentationml/2006/ole">
            <mc:AlternateContent xmlns:mc="http://schemas.openxmlformats.org/markup-compatibility/2006">
              <mc:Choice xmlns:v="urn:schemas-microsoft-com:vml" Requires="v">
                <p:oleObj spid="_x0000_s1031" name="Equation" r:id="rId3" imgW="330057" imgH="431613" progId="Equation.3">
                  <p:embed/>
                </p:oleObj>
              </mc:Choice>
              <mc:Fallback>
                <p:oleObj name="Equation" r:id="rId3" imgW="330057" imgH="431613"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990600"/>
                        <a:ext cx="885825"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2"/>
          <p:cNvPicPr>
            <a:picLocks noGrp="1" noChangeAspect="1" noChangeArrowheads="1"/>
          </p:cNvPicPr>
          <p:nvPr>
            <p:ph idx="1"/>
          </p:nvPr>
        </p:nvPicPr>
        <p:blipFill>
          <a:blip r:embed="rId2" cstate="print"/>
          <a:srcRect/>
          <a:stretch>
            <a:fillRect/>
          </a:stretch>
        </p:blipFill>
        <p:spPr bwMode="auto">
          <a:xfrm>
            <a:off x="152400" y="228600"/>
            <a:ext cx="8751350" cy="2514600"/>
          </a:xfrm>
          <a:prstGeom prst="rect">
            <a:avLst/>
          </a:prstGeom>
          <a:noFill/>
          <a:ln w="9525">
            <a:noFill/>
            <a:miter lim="800000"/>
            <a:headEnd/>
            <a:tailEnd/>
          </a:ln>
          <a:effectLst/>
        </p:spPr>
      </p:pic>
      <p:pic>
        <p:nvPicPr>
          <p:cNvPr id="61445" name="Picture 5"/>
          <p:cNvPicPr>
            <a:picLocks noChangeAspect="1" noChangeArrowheads="1"/>
          </p:cNvPicPr>
          <p:nvPr/>
        </p:nvPicPr>
        <p:blipFill>
          <a:blip r:embed="rId3" cstate="print"/>
          <a:srcRect/>
          <a:stretch>
            <a:fillRect/>
          </a:stretch>
        </p:blipFill>
        <p:spPr bwMode="auto">
          <a:xfrm>
            <a:off x="228600" y="2933700"/>
            <a:ext cx="8620125" cy="3924300"/>
          </a:xfrm>
          <a:prstGeom prst="rect">
            <a:avLst/>
          </a:prstGeom>
          <a:noFill/>
          <a:ln w="9525">
            <a:noFill/>
            <a:miter lim="800000"/>
            <a:headEnd/>
            <a:tailEnd/>
          </a:ln>
          <a:effectLst/>
        </p:spPr>
      </p:pic>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472"/>
            <a:ext cx="7772400" cy="1143000"/>
          </a:xfrm>
        </p:spPr>
        <p:txBody>
          <a:bodyPr/>
          <a:lstStyle/>
          <a:p>
            <a:r>
              <a:rPr lang="en-US" dirty="0" smtClean="0"/>
              <a:t>To check Prime</a:t>
            </a:r>
            <a:endParaRPr lang="en-US" dirty="0"/>
          </a:p>
        </p:txBody>
      </p:sp>
      <p:sp>
        <p:nvSpPr>
          <p:cNvPr id="3" name="Content Placeholder 2"/>
          <p:cNvSpPr>
            <a:spLocks noGrp="1"/>
          </p:cNvSpPr>
          <p:nvPr>
            <p:ph idx="1"/>
          </p:nvPr>
        </p:nvSpPr>
        <p:spPr>
          <a:xfrm>
            <a:off x="1143000" y="1524000"/>
            <a:ext cx="7772400" cy="4114800"/>
          </a:xfrm>
        </p:spPr>
        <p:txBody>
          <a:bodyPr>
            <a:normAutofit fontScale="92500" lnSpcReduction="20000"/>
          </a:bodyPr>
          <a:lstStyle/>
          <a:p>
            <a:r>
              <a:rPr lang="en-US" dirty="0"/>
              <a:t>1. Input n</a:t>
            </a:r>
            <a:br>
              <a:rPr lang="en-US" dirty="0"/>
            </a:br>
            <a:r>
              <a:rPr lang="en-US" dirty="0"/>
              <a:t>2. For i = 2 to </a:t>
            </a:r>
            <a:r>
              <a:rPr lang="en-US" dirty="0" err="1"/>
              <a:t>sqrt</a:t>
            </a:r>
            <a:r>
              <a:rPr lang="en-US" dirty="0"/>
              <a:t>(n) or (n/2) repeat </a:t>
            </a:r>
            <a:r>
              <a:rPr lang="en-US" dirty="0" smtClean="0"/>
              <a:t>  	steps </a:t>
            </a:r>
            <a:r>
              <a:rPr lang="en-US" dirty="0"/>
              <a:t>3 through</a:t>
            </a:r>
            <a:br>
              <a:rPr lang="en-US" dirty="0"/>
            </a:br>
            <a:r>
              <a:rPr lang="en-US" dirty="0"/>
              <a:t>3. Does Rem(</a:t>
            </a:r>
            <a:r>
              <a:rPr lang="en-US" dirty="0" err="1"/>
              <a:t>n%i</a:t>
            </a:r>
            <a:r>
              <a:rPr lang="en-US" dirty="0"/>
              <a:t>) equal zero?</a:t>
            </a:r>
            <a:br>
              <a:rPr lang="en-US" dirty="0"/>
            </a:br>
            <a:r>
              <a:rPr lang="en-US" dirty="0" smtClean="0"/>
              <a:t>	Yes: not a </a:t>
            </a:r>
            <a:r>
              <a:rPr lang="en-US" dirty="0"/>
              <a:t>prime you know and so </a:t>
            </a:r>
            <a:r>
              <a:rPr lang="en-US" dirty="0" smtClean="0"/>
              <a:t>			lets </a:t>
            </a:r>
            <a:r>
              <a:rPr lang="en-US" dirty="0"/>
              <a:t>forget it (break out of loop)</a:t>
            </a:r>
            <a:br>
              <a:rPr lang="en-US" dirty="0"/>
            </a:br>
            <a:r>
              <a:rPr lang="en-US" dirty="0" smtClean="0"/>
              <a:t>	No:   </a:t>
            </a:r>
            <a:r>
              <a:rPr lang="en-US" dirty="0" err="1" smtClean="0"/>
              <a:t>goto</a:t>
            </a:r>
            <a:r>
              <a:rPr lang="en-US" dirty="0" smtClean="0"/>
              <a:t> </a:t>
            </a:r>
            <a:r>
              <a:rPr lang="en-US" dirty="0"/>
              <a:t>step 4</a:t>
            </a:r>
            <a:br>
              <a:rPr lang="en-US" dirty="0"/>
            </a:br>
            <a:r>
              <a:rPr lang="en-US" dirty="0"/>
              <a:t>4. Next i</a:t>
            </a:r>
            <a:br>
              <a:rPr lang="en-US" dirty="0"/>
            </a:br>
            <a:r>
              <a:rPr lang="en-US" dirty="0"/>
              <a:t>5. Stop</a:t>
            </a:r>
            <a:br>
              <a:rPr lang="en-US" dirty="0"/>
            </a:br>
            <a:r>
              <a:rPr lang="en-US" dirty="0" smtClean="0"/>
              <a:t> </a:t>
            </a:r>
            <a:endParaRPr lang="en-US" dirty="0"/>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extLst>
      <p:ext uri="{BB962C8B-B14F-4D97-AF65-F5344CB8AC3E}">
        <p14:creationId xmlns:p14="http://schemas.microsoft.com/office/powerpoint/2010/main" val="20502530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17575" y="0"/>
            <a:ext cx="8226425" cy="914400"/>
          </a:xfrm>
        </p:spPr>
        <p:txBody>
          <a:bodyPr/>
          <a:lstStyle/>
          <a:p>
            <a:r>
              <a:rPr lang="en-US" altLang="zh-CN" dirty="0">
                <a:latin typeface="Helvetica" pitchFamily="34" charset="0"/>
                <a:ea typeface="宋体" pitchFamily="2" charset="-122"/>
              </a:rPr>
              <a:t>Algorithm Properties</a:t>
            </a:r>
          </a:p>
        </p:txBody>
      </p:sp>
      <p:sp>
        <p:nvSpPr>
          <p:cNvPr id="31747" name="Rectangle 3"/>
          <p:cNvSpPr>
            <a:spLocks noGrp="1" noChangeArrowheads="1"/>
          </p:cNvSpPr>
          <p:nvPr>
            <p:ph idx="1"/>
          </p:nvPr>
        </p:nvSpPr>
        <p:spPr>
          <a:xfrm>
            <a:off x="1143000" y="1371600"/>
            <a:ext cx="8226425" cy="4570412"/>
          </a:xfrm>
        </p:spPr>
        <p:txBody>
          <a:bodyPr/>
          <a:lstStyle/>
          <a:p>
            <a:pPr>
              <a:lnSpc>
                <a:spcPct val="80000"/>
              </a:lnSpc>
              <a:buFontTx/>
              <a:buNone/>
            </a:pPr>
            <a:r>
              <a:rPr lang="en-US" altLang="zh-CN" dirty="0">
                <a:latin typeface="Helvetica" pitchFamily="34" charset="0"/>
                <a:ea typeface="宋体" pitchFamily="2" charset="-122"/>
              </a:rPr>
              <a:t>An algorithm possesses the following properties:</a:t>
            </a:r>
          </a:p>
          <a:p>
            <a:pPr lvl="1">
              <a:lnSpc>
                <a:spcPct val="80000"/>
              </a:lnSpc>
            </a:pPr>
            <a:r>
              <a:rPr lang="en-US" altLang="zh-CN" sz="2400" dirty="0">
                <a:latin typeface="Helvetica" pitchFamily="34" charset="0"/>
                <a:ea typeface="宋体" pitchFamily="2" charset="-122"/>
              </a:rPr>
              <a:t>It must be </a:t>
            </a:r>
            <a:r>
              <a:rPr lang="en-US" altLang="zh-CN" sz="2400" u="sng" dirty="0">
                <a:latin typeface="Helvetica" pitchFamily="34" charset="0"/>
                <a:ea typeface="宋体" pitchFamily="2" charset="-122"/>
              </a:rPr>
              <a:t>correct</a:t>
            </a:r>
            <a:r>
              <a:rPr lang="en-US" altLang="zh-CN" sz="2400" dirty="0">
                <a:latin typeface="Helvetica" pitchFamily="34" charset="0"/>
                <a:ea typeface="宋体" pitchFamily="2" charset="-122"/>
              </a:rPr>
              <a:t>.</a:t>
            </a:r>
          </a:p>
          <a:p>
            <a:pPr lvl="1">
              <a:lnSpc>
                <a:spcPct val="80000"/>
              </a:lnSpc>
            </a:pPr>
            <a:r>
              <a:rPr lang="en-US" altLang="zh-CN" sz="2400" dirty="0">
                <a:latin typeface="Helvetica" pitchFamily="34" charset="0"/>
                <a:ea typeface="宋体" pitchFamily="2" charset="-122"/>
              </a:rPr>
              <a:t>It must be composed of a series of </a:t>
            </a:r>
            <a:r>
              <a:rPr lang="en-US" altLang="zh-CN" sz="2400" u="sng" dirty="0">
                <a:latin typeface="Helvetica" pitchFamily="34" charset="0"/>
                <a:ea typeface="宋体" pitchFamily="2" charset="-122"/>
              </a:rPr>
              <a:t>concrete steps</a:t>
            </a:r>
            <a:r>
              <a:rPr lang="en-US" altLang="zh-CN" sz="2400" dirty="0">
                <a:latin typeface="Helvetica" pitchFamily="34" charset="0"/>
                <a:ea typeface="宋体" pitchFamily="2" charset="-122"/>
              </a:rPr>
              <a:t>.</a:t>
            </a:r>
          </a:p>
          <a:p>
            <a:pPr lvl="1">
              <a:lnSpc>
                <a:spcPct val="80000"/>
              </a:lnSpc>
            </a:pPr>
            <a:r>
              <a:rPr lang="en-US" altLang="zh-CN" sz="2400" dirty="0">
                <a:latin typeface="Helvetica" pitchFamily="34" charset="0"/>
                <a:ea typeface="宋体" pitchFamily="2" charset="-122"/>
              </a:rPr>
              <a:t>There can be </a:t>
            </a:r>
            <a:r>
              <a:rPr lang="en-US" altLang="zh-CN" sz="2400" u="sng" dirty="0">
                <a:latin typeface="Helvetica" pitchFamily="34" charset="0"/>
                <a:ea typeface="宋体" pitchFamily="2" charset="-122"/>
              </a:rPr>
              <a:t>no ambiguity</a:t>
            </a:r>
            <a:r>
              <a:rPr lang="en-US" altLang="zh-CN" sz="2400" dirty="0">
                <a:latin typeface="Helvetica" pitchFamily="34" charset="0"/>
                <a:ea typeface="宋体" pitchFamily="2" charset="-122"/>
              </a:rPr>
              <a:t> as to which step will be performed next.</a:t>
            </a:r>
          </a:p>
          <a:p>
            <a:pPr lvl="1">
              <a:lnSpc>
                <a:spcPct val="80000"/>
              </a:lnSpc>
            </a:pPr>
            <a:r>
              <a:rPr lang="en-US" altLang="zh-CN" sz="2400" dirty="0">
                <a:latin typeface="Helvetica" pitchFamily="34" charset="0"/>
                <a:ea typeface="宋体" pitchFamily="2" charset="-122"/>
              </a:rPr>
              <a:t>It must be composed of a </a:t>
            </a:r>
            <a:r>
              <a:rPr lang="en-US" altLang="zh-CN" sz="2400" u="sng" dirty="0">
                <a:latin typeface="Helvetica" pitchFamily="34" charset="0"/>
                <a:ea typeface="宋体" pitchFamily="2" charset="-122"/>
              </a:rPr>
              <a:t>finite</a:t>
            </a:r>
            <a:r>
              <a:rPr lang="en-US" altLang="zh-CN" sz="2400" dirty="0">
                <a:latin typeface="Helvetica" pitchFamily="34" charset="0"/>
                <a:ea typeface="宋体" pitchFamily="2" charset="-122"/>
              </a:rPr>
              <a:t> number of steps.</a:t>
            </a:r>
          </a:p>
          <a:p>
            <a:pPr lvl="1">
              <a:lnSpc>
                <a:spcPct val="80000"/>
              </a:lnSpc>
            </a:pPr>
            <a:r>
              <a:rPr lang="en-US" altLang="zh-CN" sz="2400" dirty="0">
                <a:latin typeface="Helvetica" pitchFamily="34" charset="0"/>
                <a:ea typeface="宋体" pitchFamily="2" charset="-122"/>
              </a:rPr>
              <a:t>It must </a:t>
            </a:r>
            <a:r>
              <a:rPr lang="en-US" altLang="zh-CN" sz="2400" u="sng" dirty="0">
                <a:latin typeface="Helvetica" pitchFamily="34" charset="0"/>
                <a:ea typeface="宋体" pitchFamily="2" charset="-122"/>
              </a:rPr>
              <a:t>terminate</a:t>
            </a:r>
            <a:r>
              <a:rPr lang="en-US" altLang="zh-CN" sz="2400" dirty="0">
                <a:latin typeface="Helvetica" pitchFamily="34" charset="0"/>
                <a:ea typeface="宋体" pitchFamily="2" charset="-122"/>
              </a:rPr>
              <a:t>.</a:t>
            </a:r>
          </a:p>
          <a:p>
            <a:pPr>
              <a:lnSpc>
                <a:spcPct val="60000"/>
              </a:lnSpc>
              <a:buFontTx/>
              <a:buNone/>
            </a:pPr>
            <a:endParaRPr lang="en-US" altLang="zh-CN" sz="2400" dirty="0">
              <a:latin typeface="Helvetica" pitchFamily="34" charset="0"/>
              <a:ea typeface="宋体" pitchFamily="2" charset="-122"/>
            </a:endParaRPr>
          </a:p>
          <a:p>
            <a:pPr>
              <a:lnSpc>
                <a:spcPct val="80000"/>
              </a:lnSpc>
              <a:buFontTx/>
              <a:buNone/>
            </a:pPr>
            <a:r>
              <a:rPr lang="en-US" altLang="zh-CN" dirty="0">
                <a:latin typeface="Helvetica" pitchFamily="34" charset="0"/>
                <a:ea typeface="宋体" pitchFamily="2" charset="-122"/>
              </a:rPr>
              <a:t>A computer program is an instance, or concrete representation, for an algorithm in some programming language.</a:t>
            </a: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295400" y="0"/>
            <a:ext cx="8226425" cy="914400"/>
          </a:xfrm>
        </p:spPr>
        <p:txBody>
          <a:bodyPr/>
          <a:lstStyle/>
          <a:p>
            <a:r>
              <a:rPr lang="en-US" altLang="zh-CN" dirty="0">
                <a:latin typeface="Helvetica" pitchFamily="34" charset="0"/>
                <a:ea typeface="宋体" pitchFamily="2" charset="-122"/>
              </a:rPr>
              <a:t>Algorithm Efficiency</a:t>
            </a:r>
          </a:p>
        </p:txBody>
      </p:sp>
      <p:sp>
        <p:nvSpPr>
          <p:cNvPr id="44035" name="Rectangle 3"/>
          <p:cNvSpPr>
            <a:spLocks noGrp="1" noChangeArrowheads="1"/>
          </p:cNvSpPr>
          <p:nvPr>
            <p:ph idx="1"/>
          </p:nvPr>
        </p:nvSpPr>
        <p:spPr>
          <a:xfrm>
            <a:off x="917575" y="1295400"/>
            <a:ext cx="8226425" cy="4570412"/>
          </a:xfrm>
        </p:spPr>
        <p:txBody>
          <a:bodyPr/>
          <a:lstStyle/>
          <a:p>
            <a:pPr marL="609600" indent="-609600">
              <a:lnSpc>
                <a:spcPct val="80000"/>
              </a:lnSpc>
              <a:buFontTx/>
              <a:buNone/>
            </a:pPr>
            <a:r>
              <a:rPr lang="en-US" altLang="zh-CN" dirty="0">
                <a:latin typeface="Helvetica" pitchFamily="34" charset="0"/>
                <a:ea typeface="宋体" pitchFamily="2" charset="-122"/>
              </a:rPr>
              <a:t>There are often many approaches (algorithms) to solve a problem.  How do we choose between them?</a:t>
            </a:r>
          </a:p>
          <a:p>
            <a:pPr marL="609600" indent="-609600">
              <a:lnSpc>
                <a:spcPct val="30000"/>
              </a:lnSpc>
              <a:buFontTx/>
              <a:buNone/>
            </a:pPr>
            <a:endParaRPr lang="en-US" altLang="zh-CN" dirty="0">
              <a:latin typeface="Helvetica" pitchFamily="34" charset="0"/>
              <a:ea typeface="宋体" pitchFamily="2" charset="-122"/>
            </a:endParaRPr>
          </a:p>
          <a:p>
            <a:pPr marL="609600" indent="-609600">
              <a:lnSpc>
                <a:spcPct val="80000"/>
              </a:lnSpc>
              <a:buFontTx/>
              <a:buNone/>
            </a:pPr>
            <a:r>
              <a:rPr lang="en-US" altLang="zh-CN" dirty="0">
                <a:latin typeface="Helvetica" pitchFamily="34" charset="0"/>
                <a:ea typeface="宋体" pitchFamily="2" charset="-122"/>
              </a:rPr>
              <a:t>At the heart of computer program design are two (sometimes conflicting) goals.</a:t>
            </a:r>
          </a:p>
          <a:p>
            <a:pPr marL="990600" lvl="1" indent="-533400">
              <a:lnSpc>
                <a:spcPct val="90000"/>
              </a:lnSpc>
              <a:buFontTx/>
              <a:buAutoNum type="arabicPeriod"/>
            </a:pPr>
            <a:r>
              <a:rPr lang="en-US" altLang="zh-CN" dirty="0">
                <a:latin typeface="Helvetica" pitchFamily="34" charset="0"/>
                <a:ea typeface="宋体" pitchFamily="2" charset="-122"/>
              </a:rPr>
              <a:t>To design an algorithm that is easy to understand, code, debug.</a:t>
            </a:r>
          </a:p>
          <a:p>
            <a:pPr marL="990600" lvl="1" indent="-533400">
              <a:lnSpc>
                <a:spcPct val="90000"/>
              </a:lnSpc>
              <a:buFontTx/>
              <a:buAutoNum type="arabicPeriod"/>
            </a:pPr>
            <a:r>
              <a:rPr lang="en-US" altLang="zh-CN" dirty="0">
                <a:latin typeface="Helvetica" pitchFamily="34" charset="0"/>
                <a:ea typeface="宋体" pitchFamily="2" charset="-122"/>
              </a:rPr>
              <a:t>To design an algorithm that makes efficient use of the computer’s resources.</a:t>
            </a:r>
            <a:endParaRPr lang="en-US" altLang="zh-CN" sz="2400" dirty="0">
              <a:latin typeface="Helvetica" pitchFamily="34" charset="0"/>
              <a:ea typeface="宋体" pitchFamily="2" charset="-122"/>
            </a:endParaRP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1219200" y="0"/>
            <a:ext cx="8226425" cy="914400"/>
          </a:xfrm>
        </p:spPr>
        <p:txBody>
          <a:bodyPr/>
          <a:lstStyle/>
          <a:p>
            <a:r>
              <a:rPr lang="en-US" altLang="zh-CN" dirty="0">
                <a:latin typeface="Helvetica" pitchFamily="34" charset="0"/>
                <a:ea typeface="宋体" pitchFamily="2" charset="-122"/>
              </a:rPr>
              <a:t>Algorithm Efficiency (cont)</a:t>
            </a:r>
          </a:p>
        </p:txBody>
      </p:sp>
      <p:sp>
        <p:nvSpPr>
          <p:cNvPr id="46083" name="Rectangle 3"/>
          <p:cNvSpPr>
            <a:spLocks noGrp="1" noChangeArrowheads="1"/>
          </p:cNvSpPr>
          <p:nvPr>
            <p:ph idx="1"/>
          </p:nvPr>
        </p:nvSpPr>
        <p:spPr>
          <a:xfrm>
            <a:off x="609600" y="1066800"/>
            <a:ext cx="8534400" cy="5259388"/>
          </a:xfrm>
        </p:spPr>
        <p:txBody>
          <a:bodyPr>
            <a:noAutofit/>
          </a:bodyPr>
          <a:lstStyle/>
          <a:p>
            <a:pPr marL="609600" indent="-609600">
              <a:lnSpc>
                <a:spcPct val="90000"/>
              </a:lnSpc>
            </a:pPr>
            <a:r>
              <a:rPr lang="en-US" altLang="zh-CN" sz="2400" dirty="0" smtClean="0">
                <a:latin typeface="Helvetica" pitchFamily="34" charset="0"/>
                <a:ea typeface="宋体" pitchFamily="2" charset="-122"/>
              </a:rPr>
              <a:t>Some algorithms are more efficient than others. We would prefer to chose an efficient algorithm, so it would be nice to have metrics for comparing algorithm efficiency.</a:t>
            </a:r>
          </a:p>
          <a:p>
            <a:pPr marL="609600" indent="-609600">
              <a:lnSpc>
                <a:spcPct val="90000"/>
              </a:lnSpc>
              <a:buFontTx/>
              <a:buNone/>
            </a:pPr>
            <a:endParaRPr lang="en-US" altLang="zh-CN" sz="1100" dirty="0" smtClean="0">
              <a:latin typeface="Helvetica" pitchFamily="34" charset="0"/>
              <a:ea typeface="宋体" pitchFamily="2" charset="-122"/>
            </a:endParaRPr>
          </a:p>
          <a:p>
            <a:pPr marL="609600" indent="-609600">
              <a:lnSpc>
                <a:spcPct val="90000"/>
              </a:lnSpc>
              <a:buFontTx/>
              <a:buNone/>
            </a:pPr>
            <a:r>
              <a:rPr lang="en-US" altLang="zh-CN" sz="2400" dirty="0" smtClean="0">
                <a:latin typeface="Helvetica" pitchFamily="34" charset="0"/>
                <a:ea typeface="宋体" pitchFamily="2" charset="-122"/>
              </a:rPr>
              <a:t>• The complexity of an algorithm is a function describing the efficiency of the algorithm in terms of the amount of data the algorithm must process.</a:t>
            </a:r>
          </a:p>
          <a:p>
            <a:pPr marL="609600" indent="-609600">
              <a:lnSpc>
                <a:spcPct val="90000"/>
              </a:lnSpc>
              <a:buFontTx/>
              <a:buNone/>
            </a:pPr>
            <a:endParaRPr lang="en-US" altLang="zh-CN" sz="1200" dirty="0" smtClean="0">
              <a:latin typeface="Helvetica" pitchFamily="34" charset="0"/>
              <a:ea typeface="宋体" pitchFamily="2" charset="-122"/>
            </a:endParaRPr>
          </a:p>
          <a:p>
            <a:pPr marL="609600" indent="-609600">
              <a:lnSpc>
                <a:spcPct val="90000"/>
              </a:lnSpc>
              <a:buFontTx/>
              <a:buNone/>
            </a:pPr>
            <a:r>
              <a:rPr lang="en-US" altLang="zh-CN" sz="2400" dirty="0" smtClean="0">
                <a:latin typeface="Helvetica" pitchFamily="34" charset="0"/>
                <a:ea typeface="宋体" pitchFamily="2" charset="-122"/>
              </a:rPr>
              <a:t>• There are two main complexity measures of the efficiency of an algorithm:</a:t>
            </a:r>
          </a:p>
          <a:p>
            <a:pPr marL="1009650" lvl="1" indent="-609600">
              <a:lnSpc>
                <a:spcPct val="90000"/>
              </a:lnSpc>
              <a:buFontTx/>
              <a:buNone/>
            </a:pPr>
            <a:r>
              <a:rPr lang="en-US" altLang="zh-CN" sz="2400" dirty="0" smtClean="0">
                <a:latin typeface="Helvetica" pitchFamily="34" charset="0"/>
                <a:ea typeface="宋体" pitchFamily="2" charset="-122"/>
              </a:rPr>
              <a:t>• </a:t>
            </a:r>
            <a:r>
              <a:rPr lang="en-US" altLang="zh-CN" sz="2400" b="1" u="sng" dirty="0" smtClean="0">
                <a:latin typeface="Helvetica" pitchFamily="34" charset="0"/>
                <a:ea typeface="宋体" pitchFamily="2" charset="-122"/>
              </a:rPr>
              <a:t>Time complexity </a:t>
            </a:r>
            <a:r>
              <a:rPr lang="en-US" altLang="zh-CN" sz="2400" dirty="0" smtClean="0">
                <a:latin typeface="Helvetica" pitchFamily="34" charset="0"/>
                <a:ea typeface="宋体" pitchFamily="2" charset="-122"/>
              </a:rPr>
              <a:t>is a function describing the amount of time an algorithm takes in terms of the amount of input to the algorithm.</a:t>
            </a:r>
          </a:p>
          <a:p>
            <a:pPr marL="1009650" lvl="1" indent="-609600">
              <a:lnSpc>
                <a:spcPct val="90000"/>
              </a:lnSpc>
              <a:buFontTx/>
              <a:buNone/>
            </a:pPr>
            <a:r>
              <a:rPr lang="en-US" altLang="zh-CN" sz="2400" dirty="0" smtClean="0">
                <a:latin typeface="Helvetica" pitchFamily="34" charset="0"/>
                <a:ea typeface="宋体" pitchFamily="2" charset="-122"/>
              </a:rPr>
              <a:t>• </a:t>
            </a:r>
            <a:r>
              <a:rPr lang="en-US" altLang="zh-CN" sz="2400" b="1" u="sng" dirty="0" smtClean="0">
                <a:latin typeface="Helvetica" pitchFamily="34" charset="0"/>
                <a:ea typeface="宋体" pitchFamily="2" charset="-122"/>
              </a:rPr>
              <a:t>Space complexity </a:t>
            </a:r>
            <a:r>
              <a:rPr lang="en-US" altLang="zh-CN" sz="2400" dirty="0" smtClean="0">
                <a:latin typeface="Helvetica" pitchFamily="34" charset="0"/>
                <a:ea typeface="宋体" pitchFamily="2" charset="-122"/>
              </a:rPr>
              <a:t>is a function describing the amount of memory (space) an algorithm takes in terms of the amount of input to the algorithm.</a:t>
            </a:r>
            <a:endParaRPr lang="en-US" altLang="zh-CN" sz="2400" dirty="0">
              <a:latin typeface="Helvetica" pitchFamily="34" charset="0"/>
              <a:ea typeface="宋体" pitchFamily="2" charset="-122"/>
            </a:endParaRP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917575" y="0"/>
            <a:ext cx="8226425" cy="914400"/>
          </a:xfrm>
        </p:spPr>
        <p:txBody>
          <a:bodyPr/>
          <a:lstStyle/>
          <a:p>
            <a:r>
              <a:rPr lang="en-US" altLang="zh-CN" dirty="0">
                <a:latin typeface="Helvetica" pitchFamily="34" charset="0"/>
                <a:ea typeface="宋体" pitchFamily="2" charset="-122"/>
              </a:rPr>
              <a:t>How to Measure Efficiency?</a:t>
            </a:r>
          </a:p>
        </p:txBody>
      </p:sp>
      <p:sp>
        <p:nvSpPr>
          <p:cNvPr id="48131" name="Rectangle 3"/>
          <p:cNvSpPr>
            <a:spLocks noGrp="1" noChangeArrowheads="1"/>
          </p:cNvSpPr>
          <p:nvPr>
            <p:ph idx="1"/>
          </p:nvPr>
        </p:nvSpPr>
        <p:spPr>
          <a:xfrm>
            <a:off x="917575" y="1447800"/>
            <a:ext cx="8226425" cy="4570412"/>
          </a:xfrm>
        </p:spPr>
        <p:txBody>
          <a:bodyPr>
            <a:normAutofit fontScale="85000" lnSpcReduction="20000"/>
          </a:bodyPr>
          <a:lstStyle/>
          <a:p>
            <a:pPr marL="609600" indent="-609600">
              <a:lnSpc>
                <a:spcPct val="70000"/>
              </a:lnSpc>
              <a:buFontTx/>
              <a:buAutoNum type="arabicPeriod"/>
            </a:pPr>
            <a:r>
              <a:rPr lang="en-US" altLang="zh-CN" dirty="0">
                <a:latin typeface="Helvetica" pitchFamily="34" charset="0"/>
                <a:ea typeface="宋体" pitchFamily="2" charset="-122"/>
              </a:rPr>
              <a:t>Empirical comparison (run programs</a:t>
            </a:r>
            <a:r>
              <a:rPr lang="en-US" altLang="zh-CN" dirty="0" smtClean="0">
                <a:latin typeface="Helvetica" pitchFamily="34" charset="0"/>
                <a:ea typeface="宋体" pitchFamily="2" charset="-122"/>
              </a:rPr>
              <a:t>)</a:t>
            </a:r>
          </a:p>
          <a:p>
            <a:pPr marL="609600" indent="-609600">
              <a:lnSpc>
                <a:spcPct val="70000"/>
              </a:lnSpc>
              <a:buFontTx/>
              <a:buAutoNum type="arabicPeriod"/>
            </a:pPr>
            <a:endParaRPr lang="en-US" altLang="zh-CN" dirty="0">
              <a:latin typeface="Helvetica" pitchFamily="34" charset="0"/>
              <a:ea typeface="宋体" pitchFamily="2" charset="-122"/>
            </a:endParaRPr>
          </a:p>
          <a:p>
            <a:pPr marL="609600" indent="-609600">
              <a:lnSpc>
                <a:spcPct val="70000"/>
              </a:lnSpc>
              <a:buFontTx/>
              <a:buAutoNum type="arabicPeriod"/>
            </a:pPr>
            <a:r>
              <a:rPr lang="en-US" altLang="zh-CN" dirty="0">
                <a:latin typeface="Helvetica" pitchFamily="34" charset="0"/>
                <a:ea typeface="宋体" pitchFamily="2" charset="-122"/>
              </a:rPr>
              <a:t>Asymptotic Algorithm </a:t>
            </a:r>
            <a:r>
              <a:rPr lang="en-US" altLang="zh-CN" dirty="0" smtClean="0">
                <a:latin typeface="Helvetica" pitchFamily="34" charset="0"/>
                <a:ea typeface="宋体" pitchFamily="2" charset="-122"/>
              </a:rPr>
              <a:t>Analysis</a:t>
            </a:r>
          </a:p>
          <a:p>
            <a:pPr marL="609600" indent="-609600">
              <a:lnSpc>
                <a:spcPct val="70000"/>
              </a:lnSpc>
              <a:buFontTx/>
              <a:buAutoNum type="arabicPeriod"/>
            </a:pPr>
            <a:endParaRPr lang="en-US" altLang="zh-CN" dirty="0" smtClean="0">
              <a:latin typeface="Helvetica" pitchFamily="34" charset="0"/>
              <a:ea typeface="宋体" pitchFamily="2" charset="-122"/>
            </a:endParaRPr>
          </a:p>
          <a:p>
            <a:pPr marL="609600" indent="-609600">
              <a:lnSpc>
                <a:spcPct val="70000"/>
              </a:lnSpc>
              <a:buFontTx/>
              <a:buAutoNum type="arabicPeriod"/>
            </a:pPr>
            <a:endParaRPr lang="en-US" altLang="zh-CN" dirty="0">
              <a:latin typeface="Helvetica" pitchFamily="34" charset="0"/>
              <a:ea typeface="宋体" pitchFamily="2" charset="-122"/>
            </a:endParaRPr>
          </a:p>
          <a:p>
            <a:pPr marL="609600" indent="-609600">
              <a:lnSpc>
                <a:spcPct val="10000"/>
              </a:lnSpc>
              <a:buFontTx/>
              <a:buAutoNum type="arabicPeriod"/>
            </a:pPr>
            <a:endParaRPr lang="en-US" altLang="zh-CN" dirty="0">
              <a:latin typeface="Helvetica" pitchFamily="34" charset="0"/>
              <a:ea typeface="宋体" pitchFamily="2" charset="-122"/>
            </a:endParaRPr>
          </a:p>
          <a:p>
            <a:pPr marL="609600" indent="-609600">
              <a:lnSpc>
                <a:spcPct val="90000"/>
              </a:lnSpc>
              <a:buFontTx/>
              <a:buNone/>
            </a:pPr>
            <a:r>
              <a:rPr lang="en-US" altLang="zh-CN" dirty="0">
                <a:latin typeface="Helvetica" pitchFamily="34" charset="0"/>
                <a:ea typeface="宋体" pitchFamily="2" charset="-122"/>
              </a:rPr>
              <a:t>Critical resources:</a:t>
            </a:r>
          </a:p>
          <a:p>
            <a:pPr marL="609600" indent="-609600">
              <a:lnSpc>
                <a:spcPct val="70000"/>
              </a:lnSpc>
              <a:buFontTx/>
              <a:buNone/>
            </a:pPr>
            <a:endParaRPr lang="en-US" altLang="zh-CN" dirty="0">
              <a:latin typeface="Helvetica" pitchFamily="34" charset="0"/>
              <a:ea typeface="宋体" pitchFamily="2" charset="-122"/>
            </a:endParaRPr>
          </a:p>
          <a:p>
            <a:pPr marL="609600" indent="-609600">
              <a:lnSpc>
                <a:spcPct val="60000"/>
              </a:lnSpc>
              <a:buFontTx/>
              <a:buNone/>
            </a:pPr>
            <a:r>
              <a:rPr lang="en-US" altLang="zh-CN" dirty="0">
                <a:latin typeface="Helvetica" pitchFamily="34" charset="0"/>
                <a:ea typeface="宋体" pitchFamily="2" charset="-122"/>
              </a:rPr>
              <a:t>Factors affecting running time:</a:t>
            </a:r>
          </a:p>
          <a:p>
            <a:pPr marL="609600" indent="-609600">
              <a:lnSpc>
                <a:spcPct val="60000"/>
              </a:lnSpc>
              <a:buFontTx/>
              <a:buNone/>
            </a:pPr>
            <a:endParaRPr lang="en-US" altLang="zh-CN" dirty="0">
              <a:latin typeface="Helvetica" pitchFamily="34" charset="0"/>
              <a:ea typeface="宋体" pitchFamily="2" charset="-122"/>
            </a:endParaRPr>
          </a:p>
          <a:p>
            <a:pPr marL="609600" indent="-609600">
              <a:lnSpc>
                <a:spcPct val="80000"/>
              </a:lnSpc>
              <a:buFontTx/>
              <a:buNone/>
            </a:pPr>
            <a:r>
              <a:rPr lang="en-US" altLang="zh-CN" dirty="0">
                <a:latin typeface="Helvetica" pitchFamily="34" charset="0"/>
                <a:ea typeface="宋体" pitchFamily="2" charset="-122"/>
              </a:rPr>
              <a:t>For most algorithms, running time depends on “size” </a:t>
            </a:r>
            <a:endParaRPr lang="en-US" altLang="zh-CN" dirty="0" smtClean="0">
              <a:latin typeface="Helvetica" pitchFamily="34" charset="0"/>
              <a:ea typeface="宋体" pitchFamily="2" charset="-122"/>
            </a:endParaRPr>
          </a:p>
          <a:p>
            <a:pPr marL="609600" indent="-609600">
              <a:lnSpc>
                <a:spcPct val="80000"/>
              </a:lnSpc>
              <a:buFontTx/>
              <a:buNone/>
            </a:pPr>
            <a:r>
              <a:rPr lang="en-US" altLang="zh-CN" dirty="0" smtClean="0">
                <a:latin typeface="Helvetica" pitchFamily="34" charset="0"/>
                <a:ea typeface="宋体" pitchFamily="2" charset="-122"/>
              </a:rPr>
              <a:t>of </a:t>
            </a:r>
            <a:r>
              <a:rPr lang="en-US" altLang="zh-CN" dirty="0">
                <a:latin typeface="Helvetica" pitchFamily="34" charset="0"/>
                <a:ea typeface="宋体" pitchFamily="2" charset="-122"/>
              </a:rPr>
              <a:t>the input</a:t>
            </a:r>
            <a:r>
              <a:rPr lang="en-US" altLang="zh-CN" dirty="0" smtClean="0">
                <a:latin typeface="Helvetica" pitchFamily="34" charset="0"/>
                <a:ea typeface="宋体" pitchFamily="2" charset="-122"/>
              </a:rPr>
              <a:t>.</a:t>
            </a:r>
          </a:p>
          <a:p>
            <a:pPr marL="609600" indent="-609600">
              <a:lnSpc>
                <a:spcPct val="80000"/>
              </a:lnSpc>
              <a:buFontTx/>
              <a:buNone/>
            </a:pPr>
            <a:endParaRPr lang="en-US" altLang="zh-CN" dirty="0">
              <a:latin typeface="Helvetica" pitchFamily="34" charset="0"/>
              <a:ea typeface="宋体" pitchFamily="2" charset="-122"/>
            </a:endParaRPr>
          </a:p>
          <a:p>
            <a:pPr marL="609600" indent="-609600">
              <a:lnSpc>
                <a:spcPct val="0"/>
              </a:lnSpc>
              <a:buFontTx/>
              <a:buNone/>
            </a:pPr>
            <a:endParaRPr lang="en-US" altLang="zh-CN" dirty="0">
              <a:latin typeface="Helvetica" pitchFamily="34" charset="0"/>
              <a:ea typeface="宋体" pitchFamily="2" charset="-122"/>
            </a:endParaRPr>
          </a:p>
          <a:p>
            <a:pPr marL="609600" indent="-609600">
              <a:lnSpc>
                <a:spcPct val="80000"/>
              </a:lnSpc>
              <a:buFontTx/>
              <a:buNone/>
            </a:pPr>
            <a:r>
              <a:rPr lang="en-US" altLang="zh-CN" dirty="0">
                <a:latin typeface="Helvetica" pitchFamily="34" charset="0"/>
                <a:ea typeface="宋体" pitchFamily="2" charset="-122"/>
              </a:rPr>
              <a:t>Running time is expressed as </a:t>
            </a:r>
            <a:r>
              <a:rPr lang="en-US" altLang="zh-CN" b="1" dirty="0">
                <a:latin typeface="Helvetica" pitchFamily="34" charset="0"/>
                <a:ea typeface="宋体" pitchFamily="2" charset="-122"/>
              </a:rPr>
              <a:t>T</a:t>
            </a:r>
            <a:r>
              <a:rPr lang="en-US" altLang="zh-CN" dirty="0">
                <a:latin typeface="Helvetica" pitchFamily="34" charset="0"/>
                <a:ea typeface="宋体" pitchFamily="2" charset="-122"/>
              </a:rPr>
              <a:t>(</a:t>
            </a:r>
            <a:r>
              <a:rPr lang="en-US" altLang="zh-CN" i="1" dirty="0">
                <a:latin typeface="Helvetica" pitchFamily="34" charset="0"/>
                <a:ea typeface="宋体" pitchFamily="2" charset="-122"/>
              </a:rPr>
              <a:t>n</a:t>
            </a:r>
            <a:r>
              <a:rPr lang="en-US" altLang="zh-CN" dirty="0">
                <a:latin typeface="Helvetica" pitchFamily="34" charset="0"/>
                <a:ea typeface="宋体" pitchFamily="2" charset="-122"/>
              </a:rPr>
              <a:t>) for some </a:t>
            </a:r>
            <a:r>
              <a:rPr lang="en-US" altLang="zh-CN" dirty="0" smtClean="0">
                <a:latin typeface="Helvetica" pitchFamily="34" charset="0"/>
                <a:ea typeface="宋体" pitchFamily="2" charset="-122"/>
              </a:rPr>
              <a:t>function</a:t>
            </a:r>
          </a:p>
          <a:p>
            <a:pPr marL="609600" indent="-609600">
              <a:lnSpc>
                <a:spcPct val="80000"/>
              </a:lnSpc>
              <a:buFontTx/>
              <a:buNone/>
            </a:pPr>
            <a:r>
              <a:rPr lang="en-US" altLang="zh-CN" dirty="0" smtClean="0">
                <a:latin typeface="Helvetica" pitchFamily="34" charset="0"/>
                <a:ea typeface="宋体" pitchFamily="2" charset="-122"/>
              </a:rPr>
              <a:t> </a:t>
            </a:r>
            <a:r>
              <a:rPr lang="en-US" altLang="zh-CN" b="1" dirty="0">
                <a:latin typeface="Helvetica" pitchFamily="34" charset="0"/>
                <a:ea typeface="宋体" pitchFamily="2" charset="-122"/>
              </a:rPr>
              <a:t>T</a:t>
            </a:r>
            <a:r>
              <a:rPr lang="en-US" altLang="zh-CN" dirty="0">
                <a:latin typeface="Helvetica" pitchFamily="34" charset="0"/>
                <a:ea typeface="宋体" pitchFamily="2" charset="-122"/>
              </a:rPr>
              <a:t> on input size </a:t>
            </a:r>
            <a:r>
              <a:rPr lang="en-US" altLang="zh-CN" i="1" dirty="0">
                <a:latin typeface="Helvetica" pitchFamily="34" charset="0"/>
                <a:ea typeface="宋体" pitchFamily="2" charset="-122"/>
              </a:rPr>
              <a:t>n</a:t>
            </a:r>
            <a:r>
              <a:rPr lang="en-US" altLang="zh-CN" dirty="0">
                <a:latin typeface="Helvetica" pitchFamily="34" charset="0"/>
                <a:ea typeface="宋体" pitchFamily="2" charset="-122"/>
              </a:rPr>
              <a:t>.</a:t>
            </a: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0" y="0"/>
            <a:ext cx="8229600" cy="762000"/>
          </a:xfrm>
        </p:spPr>
        <p:txBody>
          <a:bodyPr/>
          <a:lstStyle/>
          <a:p>
            <a:pPr algn="l"/>
            <a:r>
              <a:rPr lang="tr-TR" sz="3600" dirty="0"/>
              <a:t>The Process of Algorithm Development</a:t>
            </a:r>
          </a:p>
        </p:txBody>
      </p:sp>
      <p:sp>
        <p:nvSpPr>
          <p:cNvPr id="12291" name="Rectangle 3"/>
          <p:cNvSpPr>
            <a:spLocks noGrp="1" noChangeArrowheads="1"/>
          </p:cNvSpPr>
          <p:nvPr>
            <p:ph idx="1"/>
          </p:nvPr>
        </p:nvSpPr>
        <p:spPr>
          <a:xfrm>
            <a:off x="914400" y="1295400"/>
            <a:ext cx="8229600" cy="5029200"/>
          </a:xfrm>
        </p:spPr>
        <p:txBody>
          <a:bodyPr/>
          <a:lstStyle/>
          <a:p>
            <a:pPr>
              <a:lnSpc>
                <a:spcPct val="90000"/>
              </a:lnSpc>
            </a:pPr>
            <a:r>
              <a:rPr lang="tr-TR" sz="2800" dirty="0"/>
              <a:t>Design</a:t>
            </a:r>
          </a:p>
          <a:p>
            <a:pPr lvl="1">
              <a:lnSpc>
                <a:spcPct val="90000"/>
              </a:lnSpc>
            </a:pPr>
            <a:r>
              <a:rPr lang="tr-TR" dirty="0"/>
              <a:t>divide&amp;conquer, greedy, dynamic programming</a:t>
            </a:r>
          </a:p>
          <a:p>
            <a:pPr>
              <a:lnSpc>
                <a:spcPct val="90000"/>
              </a:lnSpc>
            </a:pPr>
            <a:r>
              <a:rPr lang="tr-TR" sz="2800" dirty="0"/>
              <a:t>Validation</a:t>
            </a:r>
          </a:p>
          <a:p>
            <a:pPr lvl="1">
              <a:lnSpc>
                <a:spcPct val="90000"/>
              </a:lnSpc>
            </a:pPr>
            <a:r>
              <a:rPr lang="tr-TR" dirty="0"/>
              <a:t>check whether it is correct</a:t>
            </a:r>
          </a:p>
          <a:p>
            <a:pPr>
              <a:lnSpc>
                <a:spcPct val="90000"/>
              </a:lnSpc>
            </a:pPr>
            <a:r>
              <a:rPr lang="tr-TR" sz="2800" dirty="0"/>
              <a:t>Analysis</a:t>
            </a:r>
            <a:endParaRPr lang="tr-TR" sz="2800" dirty="0">
              <a:cs typeface="Arial" charset="0"/>
            </a:endParaRPr>
          </a:p>
          <a:p>
            <a:pPr lvl="1">
              <a:lnSpc>
                <a:spcPct val="90000"/>
              </a:lnSpc>
            </a:pPr>
            <a:r>
              <a:rPr lang="tr-TR" dirty="0"/>
              <a:t>determine the properties of algorithm</a:t>
            </a:r>
          </a:p>
          <a:p>
            <a:pPr>
              <a:lnSpc>
                <a:spcPct val="90000"/>
              </a:lnSpc>
            </a:pPr>
            <a:r>
              <a:rPr lang="tr-TR" sz="2800" dirty="0"/>
              <a:t>Implementation</a:t>
            </a:r>
          </a:p>
          <a:p>
            <a:pPr>
              <a:lnSpc>
                <a:spcPct val="90000"/>
              </a:lnSpc>
            </a:pPr>
            <a:r>
              <a:rPr lang="tr-TR" sz="2800" dirty="0"/>
              <a:t>Testing</a:t>
            </a:r>
          </a:p>
          <a:p>
            <a:pPr lvl="1">
              <a:lnSpc>
                <a:spcPct val="90000"/>
              </a:lnSpc>
            </a:pPr>
            <a:r>
              <a:rPr lang="tr-TR" dirty="0"/>
              <a:t>check whether it works for all possible cases</a:t>
            </a:r>
          </a:p>
        </p:txBody>
      </p:sp>
      <p:sp>
        <p:nvSpPr>
          <p:cNvPr id="4" name="Slide Number Placeholder 5"/>
          <p:cNvSpPr>
            <a:spLocks noGrp="1"/>
          </p:cNvSpPr>
          <p:nvPr>
            <p:ph type="sldNum" sz="quarter" idx="12"/>
          </p:nvPr>
        </p:nvSpPr>
        <p:spPr/>
        <p:txBody>
          <a:bodyPr/>
          <a:lstStyle/>
          <a:p>
            <a:fld id="{DFB28AC8-8D86-4D5B-811A-43F65A15430E}" type="slidenum">
              <a:rPr lang="tr-TR"/>
              <a:pPr/>
              <a:t>25</a:t>
            </a:fld>
            <a:endParaRPr lang="tr-TR"/>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71600" y="0"/>
            <a:ext cx="7772400" cy="1143000"/>
          </a:xfrm>
        </p:spPr>
        <p:txBody>
          <a:bodyPr/>
          <a:lstStyle/>
          <a:p>
            <a:pPr algn="l"/>
            <a:r>
              <a:rPr lang="tr-TR" dirty="0"/>
              <a:t>Analysis of Algorithm</a:t>
            </a:r>
          </a:p>
        </p:txBody>
      </p:sp>
      <p:sp>
        <p:nvSpPr>
          <p:cNvPr id="13315" name="Rectangle 3"/>
          <p:cNvSpPr>
            <a:spLocks noGrp="1" noChangeArrowheads="1"/>
          </p:cNvSpPr>
          <p:nvPr>
            <p:ph idx="1"/>
          </p:nvPr>
        </p:nvSpPr>
        <p:spPr>
          <a:xfrm>
            <a:off x="914400" y="1524000"/>
            <a:ext cx="8229600" cy="5029200"/>
          </a:xfrm>
        </p:spPr>
        <p:txBody>
          <a:bodyPr/>
          <a:lstStyle/>
          <a:p>
            <a:r>
              <a:rPr lang="tr-TR" dirty="0"/>
              <a:t>Analysis investigates</a:t>
            </a:r>
          </a:p>
          <a:p>
            <a:pPr lvl="1"/>
            <a:r>
              <a:rPr lang="tr-TR" dirty="0"/>
              <a:t>What are the properties of the algorithm?</a:t>
            </a:r>
          </a:p>
          <a:p>
            <a:pPr lvl="2"/>
            <a:r>
              <a:rPr lang="tr-TR" dirty="0"/>
              <a:t>in terms of time and space</a:t>
            </a:r>
          </a:p>
          <a:p>
            <a:pPr lvl="1"/>
            <a:r>
              <a:rPr lang="tr-TR" dirty="0"/>
              <a:t>How good is the algorithm ?</a:t>
            </a:r>
          </a:p>
          <a:p>
            <a:pPr lvl="2"/>
            <a:r>
              <a:rPr lang="tr-TR" dirty="0"/>
              <a:t>according to the properties </a:t>
            </a:r>
          </a:p>
          <a:p>
            <a:pPr lvl="1"/>
            <a:r>
              <a:rPr lang="tr-TR" dirty="0"/>
              <a:t>How it compares with others?</a:t>
            </a:r>
          </a:p>
          <a:p>
            <a:pPr lvl="2"/>
            <a:r>
              <a:rPr lang="tr-TR" dirty="0"/>
              <a:t>not always exact</a:t>
            </a:r>
          </a:p>
          <a:p>
            <a:pPr lvl="1"/>
            <a:r>
              <a:rPr lang="tr-TR" dirty="0"/>
              <a:t>Is it the best that can be done?</a:t>
            </a:r>
          </a:p>
          <a:p>
            <a:pPr lvl="2"/>
            <a:r>
              <a:rPr lang="tr-TR" dirty="0"/>
              <a:t>difficult !</a:t>
            </a:r>
          </a:p>
        </p:txBody>
      </p:sp>
      <p:sp>
        <p:nvSpPr>
          <p:cNvPr id="4" name="Slide Number Placeholder 5"/>
          <p:cNvSpPr>
            <a:spLocks noGrp="1"/>
          </p:cNvSpPr>
          <p:nvPr>
            <p:ph type="sldNum" sz="quarter" idx="12"/>
          </p:nvPr>
        </p:nvSpPr>
        <p:spPr/>
        <p:txBody>
          <a:bodyPr/>
          <a:lstStyle/>
          <a:p>
            <a:fld id="{FA39B067-F22F-4FA0-9B94-62855D91EA0A}" type="slidenum">
              <a:rPr lang="tr-TR"/>
              <a:pPr/>
              <a:t>26</a:t>
            </a:fld>
            <a:endParaRPr lang="tr-TR"/>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371600" y="0"/>
            <a:ext cx="7772400" cy="1143000"/>
          </a:xfrm>
        </p:spPr>
        <p:txBody>
          <a:bodyPr/>
          <a:lstStyle/>
          <a:p>
            <a:pPr algn="l"/>
            <a:r>
              <a:rPr lang="tr-TR" dirty="0"/>
              <a:t>Mathematical Background</a:t>
            </a:r>
          </a:p>
        </p:txBody>
      </p:sp>
      <p:sp>
        <p:nvSpPr>
          <p:cNvPr id="14339" name="Rectangle 3"/>
          <p:cNvSpPr>
            <a:spLocks noGrp="1" noChangeArrowheads="1"/>
          </p:cNvSpPr>
          <p:nvPr>
            <p:ph idx="1"/>
          </p:nvPr>
        </p:nvSpPr>
        <p:spPr>
          <a:xfrm>
            <a:off x="838200" y="1371600"/>
            <a:ext cx="8610600" cy="4876800"/>
          </a:xfrm>
        </p:spPr>
        <p:txBody>
          <a:bodyPr/>
          <a:lstStyle/>
          <a:p>
            <a:pPr>
              <a:lnSpc>
                <a:spcPct val="80000"/>
              </a:lnSpc>
            </a:pPr>
            <a:r>
              <a:rPr lang="tr-TR" sz="2800" dirty="0"/>
              <a:t>Assume the functions for running times of two algorthms are found !</a:t>
            </a:r>
          </a:p>
          <a:p>
            <a:pPr>
              <a:lnSpc>
                <a:spcPct val="80000"/>
              </a:lnSpc>
              <a:buFontTx/>
              <a:buNone/>
            </a:pPr>
            <a:endParaRPr lang="tr-TR" sz="2800" dirty="0"/>
          </a:p>
          <a:p>
            <a:pPr>
              <a:lnSpc>
                <a:spcPct val="80000"/>
              </a:lnSpc>
              <a:buFontTx/>
              <a:buNone/>
            </a:pPr>
            <a:r>
              <a:rPr lang="tr-TR" sz="2800" dirty="0"/>
              <a:t>	For input size N</a:t>
            </a:r>
          </a:p>
          <a:p>
            <a:pPr>
              <a:lnSpc>
                <a:spcPct val="80000"/>
              </a:lnSpc>
              <a:buFontTx/>
              <a:buNone/>
            </a:pPr>
            <a:r>
              <a:rPr lang="tr-TR" sz="2800" dirty="0"/>
              <a:t>	      Running time of Algorithm A = T</a:t>
            </a:r>
            <a:r>
              <a:rPr lang="tr-TR" sz="2800" baseline="-25000" dirty="0"/>
              <a:t>A</a:t>
            </a:r>
            <a:r>
              <a:rPr lang="tr-TR" sz="2800" dirty="0"/>
              <a:t>(N) = 1000 N</a:t>
            </a:r>
          </a:p>
          <a:p>
            <a:pPr>
              <a:lnSpc>
                <a:spcPct val="80000"/>
              </a:lnSpc>
              <a:buFontTx/>
              <a:buNone/>
            </a:pPr>
            <a:r>
              <a:rPr lang="tr-TR" sz="2800" dirty="0"/>
              <a:t>		Running time of Algorithm B = T</a:t>
            </a:r>
            <a:r>
              <a:rPr lang="tr-TR" sz="2800" baseline="-25000" dirty="0"/>
              <a:t>B</a:t>
            </a:r>
            <a:r>
              <a:rPr lang="tr-TR" sz="2800" dirty="0"/>
              <a:t>(N) = N</a:t>
            </a:r>
            <a:r>
              <a:rPr lang="tr-TR" sz="2800" baseline="30000" dirty="0"/>
              <a:t>2</a:t>
            </a:r>
          </a:p>
          <a:p>
            <a:pPr>
              <a:lnSpc>
                <a:spcPct val="80000"/>
              </a:lnSpc>
              <a:buFontTx/>
              <a:buNone/>
            </a:pPr>
            <a:endParaRPr lang="tr-TR" sz="2800" dirty="0"/>
          </a:p>
          <a:p>
            <a:pPr>
              <a:lnSpc>
                <a:spcPct val="80000"/>
              </a:lnSpc>
              <a:buFontTx/>
              <a:buNone/>
            </a:pPr>
            <a:r>
              <a:rPr lang="tr-TR" sz="2800" dirty="0"/>
              <a:t>	</a:t>
            </a:r>
          </a:p>
          <a:p>
            <a:pPr>
              <a:lnSpc>
                <a:spcPct val="80000"/>
              </a:lnSpc>
              <a:buFontTx/>
              <a:buNone/>
            </a:pPr>
            <a:r>
              <a:rPr lang="tr-TR" sz="2800" dirty="0">
                <a:solidFill>
                  <a:srgbClr val="CC0000"/>
                </a:solidFill>
              </a:rPr>
              <a:t>	Which one is faster ? </a:t>
            </a:r>
            <a:r>
              <a:rPr lang="tr-TR" sz="2000" dirty="0"/>
              <a:t>	</a:t>
            </a:r>
          </a:p>
        </p:txBody>
      </p:sp>
      <p:sp>
        <p:nvSpPr>
          <p:cNvPr id="4" name="Slide Number Placeholder 5"/>
          <p:cNvSpPr>
            <a:spLocks noGrp="1"/>
          </p:cNvSpPr>
          <p:nvPr>
            <p:ph type="sldNum" sz="quarter" idx="12"/>
          </p:nvPr>
        </p:nvSpPr>
        <p:spPr/>
        <p:txBody>
          <a:bodyPr/>
          <a:lstStyle/>
          <a:p>
            <a:fld id="{C020AD7A-6987-48CA-A8DB-EF9DA9875D2D}" type="slidenum">
              <a:rPr lang="tr-TR"/>
              <a:pPr/>
              <a:t>27</a:t>
            </a:fld>
            <a:endParaRPr lang="tr-TR"/>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17" name="Rectangle 41"/>
          <p:cNvSpPr>
            <a:spLocks noGrp="1" noChangeArrowheads="1"/>
          </p:cNvSpPr>
          <p:nvPr>
            <p:ph type="title"/>
          </p:nvPr>
        </p:nvSpPr>
        <p:spPr>
          <a:xfrm>
            <a:off x="914400" y="0"/>
            <a:ext cx="8229600" cy="792162"/>
          </a:xfrm>
          <a:noFill/>
          <a:ln/>
        </p:spPr>
        <p:txBody>
          <a:bodyPr/>
          <a:lstStyle/>
          <a:p>
            <a:pPr algn="l"/>
            <a:r>
              <a:rPr lang="tr-TR" dirty="0"/>
              <a:t>Mathematical Background</a:t>
            </a:r>
          </a:p>
        </p:txBody>
      </p:sp>
      <p:graphicFrame>
        <p:nvGraphicFramePr>
          <p:cNvPr id="50218" name="Group 42"/>
          <p:cNvGraphicFramePr>
            <a:graphicFrameLocks noGrp="1"/>
          </p:cNvGraphicFramePr>
          <p:nvPr>
            <p:ph type="tbl" idx="1"/>
          </p:nvPr>
        </p:nvGraphicFramePr>
        <p:xfrm>
          <a:off x="1143000" y="2133600"/>
          <a:ext cx="6934200" cy="3259773"/>
        </p:xfrm>
        <a:graphic>
          <a:graphicData uri="http://schemas.openxmlformats.org/drawingml/2006/table">
            <a:tbl>
              <a:tblPr/>
              <a:tblGrid>
                <a:gridCol w="2311400"/>
                <a:gridCol w="2311400"/>
                <a:gridCol w="2311400"/>
              </a:tblGrid>
              <a:tr h="498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dirty="0" smtClean="0">
                          <a:ln>
                            <a:noFill/>
                          </a:ln>
                          <a:solidFill>
                            <a:schemeClr val="tx1"/>
                          </a:solidFill>
                          <a:effectLst/>
                          <a:latin typeface="Arial" charset="0"/>
                        </a:rPr>
                        <a:t>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dirty="0" smtClean="0">
                          <a:ln>
                            <a:noFill/>
                          </a:ln>
                          <a:solidFill>
                            <a:schemeClr val="tx1"/>
                          </a:solidFill>
                          <a:effectLst/>
                          <a:latin typeface="Arial" charset="0"/>
                        </a:rPr>
                        <a:t>T</a:t>
                      </a:r>
                      <a:r>
                        <a:rPr kumimoji="0" lang="tr-TR" sz="2800" b="0" i="0" u="none" strike="noStrike" cap="none" normalizeH="0" baseline="-25000" dirty="0" smtClean="0">
                          <a:ln>
                            <a:noFill/>
                          </a:ln>
                          <a:solidFill>
                            <a:schemeClr val="tx1"/>
                          </a:solidFill>
                          <a:effectLst/>
                          <a:latin typeface="Arial"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T</a:t>
                      </a:r>
                      <a:r>
                        <a:rPr kumimoji="0" lang="tr-TR" sz="2800" b="0" i="0" u="none" strike="noStrike" cap="none" normalizeH="0" baseline="-25000" smtClean="0">
                          <a:ln>
                            <a:noFill/>
                          </a:ln>
                          <a:solidFill>
                            <a:schemeClr val="tx1"/>
                          </a:solidFill>
                          <a:effectLst/>
                          <a:latin typeface="Arial" charset="0"/>
                        </a:rPr>
                        <a:t>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10</a:t>
                      </a:r>
                      <a:r>
                        <a:rPr kumimoji="0" lang="tr-TR" sz="2800" b="0" i="0" u="none" strike="noStrike" cap="none" normalizeH="0" baseline="30000" smtClean="0">
                          <a:ln>
                            <a:noFill/>
                          </a:ln>
                          <a:solidFill>
                            <a:schemeClr val="tx1"/>
                          </a:solidFill>
                          <a:effectLst/>
                          <a:latin typeface="Arial" charset="0"/>
                        </a:rPr>
                        <a:t>-2 </a:t>
                      </a:r>
                      <a:r>
                        <a:rPr kumimoji="0" lang="tr-TR" sz="2800" b="0" i="0" u="none" strike="noStrike" cap="none" normalizeH="0" baseline="0" smtClean="0">
                          <a:ln>
                            <a:noFill/>
                          </a:ln>
                          <a:solidFill>
                            <a:schemeClr val="tx1"/>
                          </a:solidFill>
                          <a:effectLst/>
                          <a:latin typeface="Arial" charset="0"/>
                        </a:rPr>
                        <a:t> sec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10</a:t>
                      </a:r>
                      <a:r>
                        <a:rPr kumimoji="0" lang="tr-TR" sz="2800" b="0" i="0" u="none" strike="noStrike" cap="none" normalizeH="0" baseline="30000" smtClean="0">
                          <a:ln>
                            <a:noFill/>
                          </a:ln>
                          <a:solidFill>
                            <a:schemeClr val="tx1"/>
                          </a:solidFill>
                          <a:effectLst/>
                          <a:latin typeface="Arial" charset="0"/>
                        </a:rPr>
                        <a:t>-4 </a:t>
                      </a:r>
                      <a:r>
                        <a:rPr kumimoji="0" lang="tr-TR" sz="2800" b="0" i="0" u="none" strike="noStrike" cap="none" normalizeH="0" baseline="0" smtClean="0">
                          <a:ln>
                            <a:noFill/>
                          </a:ln>
                          <a:solidFill>
                            <a:schemeClr val="tx1"/>
                          </a:solidFill>
                          <a:effectLst/>
                          <a:latin typeface="Arial" charset="0"/>
                        </a:rPr>
                        <a:t> sec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100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10</a:t>
                      </a:r>
                      <a:r>
                        <a:rPr kumimoji="0" lang="tr-TR" sz="2800" b="0" i="0" u="none" strike="noStrike" cap="none" normalizeH="0" baseline="30000" smtClean="0">
                          <a:ln>
                            <a:noFill/>
                          </a:ln>
                          <a:solidFill>
                            <a:schemeClr val="tx1"/>
                          </a:solidFill>
                          <a:effectLst/>
                          <a:latin typeface="Arial" charset="0"/>
                        </a:rPr>
                        <a:t>-1 </a:t>
                      </a:r>
                      <a:r>
                        <a:rPr kumimoji="0" lang="tr-TR" sz="2800" b="0" i="0" u="none" strike="noStrike" cap="none" normalizeH="0" baseline="0" smtClean="0">
                          <a:ln>
                            <a:noFill/>
                          </a:ln>
                          <a:solidFill>
                            <a:schemeClr val="tx1"/>
                          </a:solidFill>
                          <a:effectLst/>
                          <a:latin typeface="Arial" charset="0"/>
                        </a:rPr>
                        <a:t> sec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10</a:t>
                      </a:r>
                      <a:r>
                        <a:rPr kumimoji="0" lang="tr-TR" sz="2800" b="0" i="0" u="none" strike="noStrike" cap="none" normalizeH="0" baseline="30000" smtClean="0">
                          <a:ln>
                            <a:noFill/>
                          </a:ln>
                          <a:solidFill>
                            <a:schemeClr val="tx1"/>
                          </a:solidFill>
                          <a:effectLst/>
                          <a:latin typeface="Arial" charset="0"/>
                        </a:rPr>
                        <a:t>-2 </a:t>
                      </a:r>
                      <a:r>
                        <a:rPr kumimoji="0" lang="tr-TR" sz="2800" b="0" i="0" u="none" strike="noStrike" cap="none" normalizeH="0" baseline="0" smtClean="0">
                          <a:ln>
                            <a:noFill/>
                          </a:ln>
                          <a:solidFill>
                            <a:schemeClr val="tx1"/>
                          </a:solidFill>
                          <a:effectLst/>
                          <a:latin typeface="Arial" charset="0"/>
                        </a:rPr>
                        <a:t> sec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7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 sec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 sec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61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10 sec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100</a:t>
                      </a:r>
                      <a:r>
                        <a:rPr kumimoji="0" lang="tr-TR" sz="2800" b="0" i="0" u="none" strike="noStrike" cap="none" normalizeH="0" baseline="30000" smtClean="0">
                          <a:ln>
                            <a:noFill/>
                          </a:ln>
                          <a:solidFill>
                            <a:schemeClr val="tx1"/>
                          </a:solidFill>
                          <a:effectLst/>
                          <a:latin typeface="Arial" charset="0"/>
                        </a:rPr>
                        <a:t> </a:t>
                      </a:r>
                      <a:r>
                        <a:rPr kumimoji="0" lang="tr-TR" sz="2800" b="0" i="0" u="none" strike="noStrike" cap="none" normalizeH="0" baseline="0" smtClean="0">
                          <a:ln>
                            <a:noFill/>
                          </a:ln>
                          <a:solidFill>
                            <a:schemeClr val="tx1"/>
                          </a:solidFill>
                          <a:effectLst/>
                          <a:latin typeface="Arial" charset="0"/>
                        </a:rPr>
                        <a:t> sec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100000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smtClean="0">
                          <a:ln>
                            <a:noFill/>
                          </a:ln>
                          <a:solidFill>
                            <a:schemeClr val="tx1"/>
                          </a:solidFill>
                          <a:effectLst/>
                          <a:latin typeface="Arial" charset="0"/>
                        </a:rPr>
                        <a:t>100</a:t>
                      </a:r>
                      <a:r>
                        <a:rPr kumimoji="0" lang="tr-TR" sz="2800" b="0" i="0" u="none" strike="noStrike" cap="none" normalizeH="0" baseline="30000" smtClean="0">
                          <a:ln>
                            <a:noFill/>
                          </a:ln>
                          <a:solidFill>
                            <a:schemeClr val="tx1"/>
                          </a:solidFill>
                          <a:effectLst/>
                          <a:latin typeface="Arial" charset="0"/>
                        </a:rPr>
                        <a:t> </a:t>
                      </a:r>
                      <a:r>
                        <a:rPr kumimoji="0" lang="tr-TR" sz="2800" b="0" i="0" u="none" strike="noStrike" cap="none" normalizeH="0" baseline="0" smtClean="0">
                          <a:ln>
                            <a:noFill/>
                          </a:ln>
                          <a:solidFill>
                            <a:schemeClr val="tx1"/>
                          </a:solidFill>
                          <a:effectLst/>
                          <a:latin typeface="Arial" charset="0"/>
                        </a:rPr>
                        <a:t> sec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dirty="0" smtClean="0">
                          <a:ln>
                            <a:noFill/>
                          </a:ln>
                          <a:solidFill>
                            <a:schemeClr val="tx1"/>
                          </a:solidFill>
                          <a:effectLst/>
                          <a:latin typeface="Arial" charset="0"/>
                        </a:rPr>
                        <a:t>10000</a:t>
                      </a:r>
                      <a:r>
                        <a:rPr kumimoji="0" lang="tr-TR" sz="2800" b="0" i="0" u="none" strike="noStrike" cap="none" normalizeH="0" baseline="30000" dirty="0" smtClean="0">
                          <a:ln>
                            <a:noFill/>
                          </a:ln>
                          <a:solidFill>
                            <a:schemeClr val="tx1"/>
                          </a:solidFill>
                          <a:effectLst/>
                          <a:latin typeface="Arial" charset="0"/>
                        </a:rPr>
                        <a:t> </a:t>
                      </a:r>
                      <a:r>
                        <a:rPr kumimoji="0" lang="tr-TR" sz="2800" b="0" i="0" u="none" strike="noStrike" cap="none" normalizeH="0" baseline="0" dirty="0" smtClean="0">
                          <a:ln>
                            <a:noFill/>
                          </a:ln>
                          <a:solidFill>
                            <a:schemeClr val="tx1"/>
                          </a:solidFill>
                          <a:effectLst/>
                          <a:latin typeface="Arial" charset="0"/>
                        </a:rPr>
                        <a:t> sec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5" name="Slide Number Placeholder 5"/>
          <p:cNvSpPr>
            <a:spLocks noGrp="1"/>
          </p:cNvSpPr>
          <p:nvPr>
            <p:ph type="sldNum" sz="quarter" idx="12"/>
          </p:nvPr>
        </p:nvSpPr>
        <p:spPr/>
        <p:txBody>
          <a:bodyPr/>
          <a:lstStyle/>
          <a:p>
            <a:fld id="{873D5B67-AD7C-468A-9D08-09D1341DA06A}" type="slidenum">
              <a:rPr lang="tr-TR"/>
              <a:pPr/>
              <a:t>28</a:t>
            </a:fld>
            <a:endParaRPr lang="tr-TR"/>
          </a:p>
        </p:txBody>
      </p:sp>
      <p:sp>
        <p:nvSpPr>
          <p:cNvPr id="50215" name="Rectangle 39"/>
          <p:cNvSpPr>
            <a:spLocks noChangeArrowheads="1"/>
          </p:cNvSpPr>
          <p:nvPr/>
        </p:nvSpPr>
        <p:spPr bwMode="auto">
          <a:xfrm>
            <a:off x="838200" y="1219200"/>
            <a:ext cx="8534400" cy="609600"/>
          </a:xfrm>
          <a:prstGeom prst="rect">
            <a:avLst/>
          </a:prstGeom>
          <a:noFill/>
          <a:ln w="9525">
            <a:noFill/>
            <a:miter lim="800000"/>
            <a:headEnd/>
            <a:tailEnd/>
          </a:ln>
          <a:effectLst/>
        </p:spPr>
        <p:txBody>
          <a:bodyPr/>
          <a:lstStyle/>
          <a:p>
            <a:pPr marL="342900" indent="-342900">
              <a:lnSpc>
                <a:spcPct val="80000"/>
              </a:lnSpc>
            </a:pPr>
            <a:r>
              <a:rPr lang="tr-TR" sz="2400" dirty="0"/>
              <a:t>	If the unit of running time of algorithms A and B is </a:t>
            </a:r>
            <a:r>
              <a:rPr lang="en-US" sz="2400" dirty="0">
                <a:cs typeface="Arial" charset="0"/>
              </a:rPr>
              <a:t>µ</a:t>
            </a:r>
            <a:r>
              <a:rPr lang="tr-TR" sz="2400" dirty="0"/>
              <a:t>sec</a:t>
            </a:r>
          </a:p>
        </p:txBody>
      </p:sp>
      <p:sp>
        <p:nvSpPr>
          <p:cNvPr id="50219" name="Rectangle 43"/>
          <p:cNvSpPr>
            <a:spLocks noChangeArrowheads="1"/>
          </p:cNvSpPr>
          <p:nvPr/>
        </p:nvSpPr>
        <p:spPr bwMode="auto">
          <a:xfrm>
            <a:off x="1447800" y="5867400"/>
            <a:ext cx="8534400" cy="457200"/>
          </a:xfrm>
          <a:prstGeom prst="rect">
            <a:avLst/>
          </a:prstGeom>
          <a:noFill/>
          <a:ln w="9525">
            <a:noFill/>
            <a:miter lim="800000"/>
            <a:headEnd/>
            <a:tailEnd/>
          </a:ln>
          <a:effectLst/>
        </p:spPr>
        <p:txBody>
          <a:bodyPr/>
          <a:lstStyle/>
          <a:p>
            <a:pPr marL="342900" indent="-342900">
              <a:lnSpc>
                <a:spcPct val="80000"/>
              </a:lnSpc>
            </a:pPr>
            <a:r>
              <a:rPr lang="tr-TR" sz="2800" dirty="0">
                <a:solidFill>
                  <a:srgbClr val="CC0000"/>
                </a:solidFill>
              </a:rPr>
              <a:t> So which algorithm is faster ? </a:t>
            </a:r>
          </a:p>
        </p:txBody>
      </p:sp>
      <p:sp>
        <p:nvSpPr>
          <p:cNvPr id="7" name="TextBox 6"/>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914400" y="304800"/>
            <a:ext cx="8229600" cy="487362"/>
          </a:xfrm>
        </p:spPr>
        <p:txBody>
          <a:bodyPr>
            <a:normAutofit fontScale="90000"/>
          </a:bodyPr>
          <a:lstStyle/>
          <a:p>
            <a:pPr algn="l"/>
            <a:r>
              <a:rPr lang="tr-TR" dirty="0"/>
              <a:t>Mathematical Background</a:t>
            </a:r>
          </a:p>
        </p:txBody>
      </p:sp>
      <p:sp>
        <p:nvSpPr>
          <p:cNvPr id="46083" name="Rectangle 3"/>
          <p:cNvSpPr>
            <a:spLocks noGrp="1" noChangeArrowheads="1"/>
          </p:cNvSpPr>
          <p:nvPr>
            <p:ph type="body" sz="half" idx="1"/>
          </p:nvPr>
        </p:nvSpPr>
        <p:spPr>
          <a:xfrm>
            <a:off x="5029200" y="2971800"/>
            <a:ext cx="3886200" cy="1066800"/>
          </a:xfrm>
        </p:spPr>
        <p:txBody>
          <a:bodyPr/>
          <a:lstStyle/>
          <a:p>
            <a:pPr>
              <a:buFontTx/>
              <a:buNone/>
            </a:pPr>
            <a:r>
              <a:rPr lang="tr-TR" sz="2400"/>
              <a:t>If N&lt;1000	T</a:t>
            </a:r>
            <a:r>
              <a:rPr lang="tr-TR" sz="2400" b="1" baseline="-25000"/>
              <a:t>A</a:t>
            </a:r>
            <a:r>
              <a:rPr lang="tr-TR" sz="2400"/>
              <a:t>(N) &gt; T</a:t>
            </a:r>
            <a:r>
              <a:rPr lang="tr-TR" sz="2400" b="1" baseline="-25000"/>
              <a:t>B</a:t>
            </a:r>
            <a:r>
              <a:rPr lang="tr-TR" sz="2400"/>
              <a:t>(N)</a:t>
            </a:r>
          </a:p>
          <a:p>
            <a:pPr>
              <a:buFontTx/>
              <a:buNone/>
            </a:pPr>
            <a:r>
              <a:rPr lang="tr-TR" sz="2400"/>
              <a:t>	o/w		T</a:t>
            </a:r>
            <a:r>
              <a:rPr lang="tr-TR" sz="2400" b="1" baseline="-25000"/>
              <a:t>B</a:t>
            </a:r>
            <a:r>
              <a:rPr lang="tr-TR" sz="2400"/>
              <a:t>(N) &gt; T</a:t>
            </a:r>
            <a:r>
              <a:rPr lang="tr-TR" sz="2400" b="1" baseline="-25000"/>
              <a:t>A</a:t>
            </a:r>
            <a:r>
              <a:rPr lang="tr-TR" sz="2400"/>
              <a:t>(N)</a:t>
            </a:r>
          </a:p>
        </p:txBody>
      </p:sp>
      <p:graphicFrame>
        <p:nvGraphicFramePr>
          <p:cNvPr id="46089" name="Object 9"/>
          <p:cNvGraphicFramePr>
            <a:graphicFrameLocks noGrp="1" noChangeAspect="1"/>
          </p:cNvGraphicFramePr>
          <p:nvPr>
            <p:ph sz="half" idx="2"/>
          </p:nvPr>
        </p:nvGraphicFramePr>
        <p:xfrm>
          <a:off x="1066800" y="1600200"/>
          <a:ext cx="5408613" cy="4229100"/>
        </p:xfrm>
        <a:graphic>
          <a:graphicData uri="http://schemas.openxmlformats.org/presentationml/2006/ole">
            <mc:AlternateContent xmlns:mc="http://schemas.openxmlformats.org/markup-compatibility/2006">
              <mc:Choice xmlns:v="urn:schemas-microsoft-com:vml" Requires="v">
                <p:oleObj spid="_x0000_s2055" name="Visio" r:id="rId3" imgW="5449519" imgH="4260799" progId="">
                  <p:embed/>
                </p:oleObj>
              </mc:Choice>
              <mc:Fallback>
                <p:oleObj name="Visio" r:id="rId3" imgW="5449519" imgH="4260799" progId="">
                  <p:embed/>
                  <p:pic>
                    <p:nvPicPr>
                      <p:cNvPr id="0" name="Picture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600200"/>
                        <a:ext cx="5408613" cy="422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810FC0A6-6608-458A-B050-AD19D3FC06AD}" type="slidenum">
              <a:rPr lang="tr-TR"/>
              <a:pPr/>
              <a:t>29</a:t>
            </a:fld>
            <a:endParaRPr lang="tr-TR"/>
          </a:p>
        </p:txBody>
      </p:sp>
      <p:sp>
        <p:nvSpPr>
          <p:cNvPr id="46087" name="Rectangle 7"/>
          <p:cNvSpPr>
            <a:spLocks noChangeArrowheads="1"/>
          </p:cNvSpPr>
          <p:nvPr/>
        </p:nvSpPr>
        <p:spPr bwMode="auto">
          <a:xfrm>
            <a:off x="304800" y="1143000"/>
            <a:ext cx="3429000" cy="1676400"/>
          </a:xfrm>
          <a:prstGeom prst="rect">
            <a:avLst/>
          </a:prstGeom>
          <a:noFill/>
          <a:ln w="9525">
            <a:noFill/>
            <a:miter lim="800000"/>
            <a:headEnd/>
            <a:tailEnd/>
          </a:ln>
          <a:effectLst/>
        </p:spPr>
        <p:txBody>
          <a:bodyPr/>
          <a:lstStyle/>
          <a:p>
            <a:pPr marL="342900" indent="-342900">
              <a:lnSpc>
                <a:spcPct val="80000"/>
              </a:lnSpc>
              <a:buFontTx/>
              <a:buChar char="•"/>
            </a:pPr>
            <a:endParaRPr lang="en-US" sz="2000"/>
          </a:p>
        </p:txBody>
      </p:sp>
      <p:sp>
        <p:nvSpPr>
          <p:cNvPr id="46090" name="Rectangle 10"/>
          <p:cNvSpPr>
            <a:spLocks noChangeArrowheads="1"/>
          </p:cNvSpPr>
          <p:nvPr/>
        </p:nvSpPr>
        <p:spPr bwMode="auto">
          <a:xfrm>
            <a:off x="1143000" y="6172200"/>
            <a:ext cx="8534400" cy="457200"/>
          </a:xfrm>
          <a:prstGeom prst="rect">
            <a:avLst/>
          </a:prstGeom>
          <a:noFill/>
          <a:ln w="9525">
            <a:noFill/>
            <a:miter lim="800000"/>
            <a:headEnd/>
            <a:tailEnd/>
          </a:ln>
          <a:effectLst/>
        </p:spPr>
        <p:txBody>
          <a:bodyPr/>
          <a:lstStyle/>
          <a:p>
            <a:pPr marL="342900" indent="-342900">
              <a:lnSpc>
                <a:spcPct val="80000"/>
              </a:lnSpc>
            </a:pPr>
            <a:r>
              <a:rPr lang="tr-TR" sz="2800" dirty="0">
                <a:solidFill>
                  <a:srgbClr val="CC0000"/>
                </a:solidFill>
              </a:rPr>
              <a:t> Compare their relative growth ? </a:t>
            </a:r>
          </a:p>
        </p:txBody>
      </p:sp>
      <p:sp>
        <p:nvSpPr>
          <p:cNvPr id="8" name="TextBox 7"/>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7575" y="304800"/>
            <a:ext cx="8226425" cy="914400"/>
          </a:xfrm>
        </p:spPr>
        <p:txBody>
          <a:bodyPr/>
          <a:lstStyle/>
          <a:p>
            <a:r>
              <a:rPr lang="en-US" altLang="zh-CN" dirty="0">
                <a:latin typeface="Helvetica" pitchFamily="34" charset="0"/>
                <a:ea typeface="宋体" pitchFamily="2" charset="-122"/>
              </a:rPr>
              <a:t>Organizing Data</a:t>
            </a:r>
          </a:p>
        </p:txBody>
      </p:sp>
      <p:sp>
        <p:nvSpPr>
          <p:cNvPr id="3075" name="Rectangle 3"/>
          <p:cNvSpPr>
            <a:spLocks noGrp="1" noChangeArrowheads="1"/>
          </p:cNvSpPr>
          <p:nvPr>
            <p:ph idx="1"/>
          </p:nvPr>
        </p:nvSpPr>
        <p:spPr>
          <a:xfrm>
            <a:off x="917575" y="1600200"/>
            <a:ext cx="8226425" cy="4570412"/>
          </a:xfrm>
        </p:spPr>
        <p:txBody>
          <a:bodyPr/>
          <a:lstStyle/>
          <a:p>
            <a:pPr>
              <a:buFontTx/>
              <a:buNone/>
            </a:pPr>
            <a:r>
              <a:rPr lang="en-US" altLang="zh-CN" dirty="0">
                <a:latin typeface="Helvetica" pitchFamily="34" charset="0"/>
                <a:ea typeface="宋体" pitchFamily="2" charset="-122"/>
              </a:rPr>
              <a:t>Any organization for a collection of records can be searched, processed in any order, or modified.</a:t>
            </a:r>
          </a:p>
          <a:p>
            <a:pPr>
              <a:buFontTx/>
              <a:buNone/>
            </a:pPr>
            <a:r>
              <a:rPr lang="en-US" altLang="zh-CN" dirty="0">
                <a:latin typeface="Helvetica" pitchFamily="34" charset="0"/>
                <a:ea typeface="宋体" pitchFamily="2" charset="-122"/>
              </a:rPr>
              <a:t>The choice of data structure and algorithm can make the difference between a program running in a few seconds or many days.</a:t>
            </a:r>
            <a:endParaRPr lang="en-US" altLang="zh-CN" dirty="0">
              <a:ea typeface="宋体" pitchFamily="2" charset="-122"/>
            </a:endParaRP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371600" y="0"/>
            <a:ext cx="7772400" cy="1143000"/>
          </a:xfrm>
        </p:spPr>
        <p:txBody>
          <a:bodyPr/>
          <a:lstStyle/>
          <a:p>
            <a:pPr algn="l"/>
            <a:r>
              <a:rPr lang="tr-TR" dirty="0"/>
              <a:t>Mathematical Background</a:t>
            </a:r>
          </a:p>
        </p:txBody>
      </p:sp>
      <p:sp>
        <p:nvSpPr>
          <p:cNvPr id="52227" name="Rectangle 3"/>
          <p:cNvSpPr>
            <a:spLocks noGrp="1" noChangeArrowheads="1"/>
          </p:cNvSpPr>
          <p:nvPr>
            <p:ph idx="1"/>
          </p:nvPr>
        </p:nvSpPr>
        <p:spPr>
          <a:xfrm>
            <a:off x="533400" y="1600200"/>
            <a:ext cx="8610600" cy="4953000"/>
          </a:xfrm>
        </p:spPr>
        <p:txBody>
          <a:bodyPr>
            <a:normAutofit/>
          </a:bodyPr>
          <a:lstStyle/>
          <a:p>
            <a:pPr>
              <a:lnSpc>
                <a:spcPct val="90000"/>
              </a:lnSpc>
            </a:pPr>
            <a:r>
              <a:rPr lang="tr-TR" dirty="0"/>
              <a:t>Is it always possible to have definite results?</a:t>
            </a:r>
          </a:p>
          <a:p>
            <a:pPr algn="ctr">
              <a:lnSpc>
                <a:spcPct val="90000"/>
              </a:lnSpc>
              <a:buFontTx/>
              <a:buNone/>
            </a:pPr>
            <a:r>
              <a:rPr lang="tr-TR" sz="3600" b="1" dirty="0"/>
              <a:t>	NO !</a:t>
            </a:r>
          </a:p>
          <a:p>
            <a:pPr>
              <a:lnSpc>
                <a:spcPct val="90000"/>
              </a:lnSpc>
              <a:buFontTx/>
              <a:buNone/>
            </a:pPr>
            <a:r>
              <a:rPr lang="tr-TR" dirty="0"/>
              <a:t>	</a:t>
            </a:r>
          </a:p>
          <a:p>
            <a:pPr>
              <a:lnSpc>
                <a:spcPct val="90000"/>
              </a:lnSpc>
              <a:buFontTx/>
              <a:buNone/>
            </a:pPr>
            <a:r>
              <a:rPr lang="tr-TR" dirty="0"/>
              <a:t>	The running times of algorithms can change because of the platform, the properties of the computer, etc.</a:t>
            </a:r>
          </a:p>
          <a:p>
            <a:pPr>
              <a:lnSpc>
                <a:spcPct val="90000"/>
              </a:lnSpc>
              <a:buFontTx/>
              <a:buNone/>
            </a:pPr>
            <a:endParaRPr lang="tr-TR" dirty="0"/>
          </a:p>
          <a:p>
            <a:pPr>
              <a:lnSpc>
                <a:spcPct val="90000"/>
              </a:lnSpc>
              <a:buFontTx/>
              <a:buNone/>
            </a:pPr>
            <a:r>
              <a:rPr lang="tr-TR" dirty="0"/>
              <a:t>	We use asymptotic notations (O, </a:t>
            </a:r>
            <a:r>
              <a:rPr lang="el-GR" dirty="0">
                <a:cs typeface="Arial" charset="0"/>
              </a:rPr>
              <a:t>Ω</a:t>
            </a:r>
            <a:r>
              <a:rPr lang="tr-TR" dirty="0">
                <a:cs typeface="Arial" charset="0"/>
              </a:rPr>
              <a:t>, </a:t>
            </a:r>
            <a:r>
              <a:rPr lang="el-GR" dirty="0">
                <a:cs typeface="Arial" charset="0"/>
              </a:rPr>
              <a:t>θ</a:t>
            </a:r>
            <a:r>
              <a:rPr lang="tr-TR" dirty="0">
                <a:cs typeface="Arial" charset="0"/>
              </a:rPr>
              <a:t>, o</a:t>
            </a:r>
            <a:r>
              <a:rPr lang="tr-TR" dirty="0"/>
              <a:t>)</a:t>
            </a:r>
          </a:p>
          <a:p>
            <a:pPr lvl="2">
              <a:lnSpc>
                <a:spcPct val="90000"/>
              </a:lnSpc>
            </a:pPr>
            <a:r>
              <a:rPr lang="tr-TR" dirty="0"/>
              <a:t>compare relative growth</a:t>
            </a:r>
          </a:p>
          <a:p>
            <a:pPr lvl="2">
              <a:lnSpc>
                <a:spcPct val="90000"/>
              </a:lnSpc>
            </a:pPr>
            <a:r>
              <a:rPr lang="tr-TR" dirty="0"/>
              <a:t>compare only algorithms</a:t>
            </a:r>
          </a:p>
        </p:txBody>
      </p:sp>
      <p:sp>
        <p:nvSpPr>
          <p:cNvPr id="4" name="Slide Number Placeholder 5"/>
          <p:cNvSpPr>
            <a:spLocks noGrp="1"/>
          </p:cNvSpPr>
          <p:nvPr>
            <p:ph type="sldNum" sz="quarter" idx="12"/>
          </p:nvPr>
        </p:nvSpPr>
        <p:spPr/>
        <p:txBody>
          <a:bodyPr/>
          <a:lstStyle/>
          <a:p>
            <a:fld id="{073A247C-C887-45AA-AD37-3F637CA460E0}" type="slidenum">
              <a:rPr lang="tr-TR"/>
              <a:pPr/>
              <a:t>30</a:t>
            </a:fld>
            <a:endParaRPr lang="tr-TR"/>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447800" y="0"/>
            <a:ext cx="8229600" cy="715963"/>
          </a:xfrm>
        </p:spPr>
        <p:txBody>
          <a:bodyPr/>
          <a:lstStyle/>
          <a:p>
            <a:pPr algn="l"/>
            <a:r>
              <a:rPr lang="tr-TR" sz="4000" dirty="0"/>
              <a:t>Big Oh Notation (O)</a:t>
            </a:r>
          </a:p>
        </p:txBody>
      </p:sp>
      <p:sp>
        <p:nvSpPr>
          <p:cNvPr id="15363" name="Rectangle 3"/>
          <p:cNvSpPr>
            <a:spLocks noGrp="1" noChangeArrowheads="1"/>
          </p:cNvSpPr>
          <p:nvPr>
            <p:ph idx="1"/>
          </p:nvPr>
        </p:nvSpPr>
        <p:spPr>
          <a:xfrm>
            <a:off x="914400" y="1066800"/>
            <a:ext cx="8229600" cy="5486400"/>
          </a:xfrm>
        </p:spPr>
        <p:txBody>
          <a:bodyPr/>
          <a:lstStyle/>
          <a:p>
            <a:pPr>
              <a:buFontTx/>
              <a:buNone/>
            </a:pPr>
            <a:r>
              <a:rPr lang="tr-TR" sz="2800" dirty="0"/>
              <a:t>	Provides an “upper bound” for the function </a:t>
            </a:r>
            <a:r>
              <a:rPr lang="tr-TR" sz="2800" i="1" dirty="0"/>
              <a:t>f</a:t>
            </a:r>
          </a:p>
          <a:p>
            <a:pPr>
              <a:buFontTx/>
              <a:buNone/>
            </a:pPr>
            <a:endParaRPr lang="tr-TR" sz="2800" dirty="0"/>
          </a:p>
          <a:p>
            <a:r>
              <a:rPr lang="tr-TR" sz="2800" b="1" dirty="0"/>
              <a:t>Definition :</a:t>
            </a:r>
          </a:p>
          <a:p>
            <a:pPr>
              <a:buFontTx/>
              <a:buNone/>
            </a:pPr>
            <a:r>
              <a:rPr lang="tr-TR" sz="2800" dirty="0"/>
              <a:t>	T(N) = O (f(N)) if there are positive constants </a:t>
            </a:r>
            <a:r>
              <a:rPr lang="tr-TR" sz="2800" i="1" dirty="0"/>
              <a:t>c</a:t>
            </a:r>
            <a:r>
              <a:rPr lang="tr-TR" sz="2800" dirty="0"/>
              <a:t> and </a:t>
            </a:r>
            <a:r>
              <a:rPr lang="tr-TR" sz="2800" i="1" dirty="0"/>
              <a:t>n</a:t>
            </a:r>
            <a:r>
              <a:rPr lang="tr-TR" sz="2800" i="1" baseline="-25000" dirty="0"/>
              <a:t>0</a:t>
            </a:r>
            <a:r>
              <a:rPr lang="tr-TR" sz="2800" dirty="0"/>
              <a:t> such that</a:t>
            </a:r>
          </a:p>
          <a:p>
            <a:pPr algn="ctr">
              <a:buFontTx/>
              <a:buNone/>
            </a:pPr>
            <a:r>
              <a:rPr lang="tr-TR" sz="2800" dirty="0"/>
              <a:t>	T(N) </a:t>
            </a:r>
            <a:r>
              <a:rPr lang="tr-TR" sz="2800" dirty="0">
                <a:cs typeface="Arial" charset="0"/>
              </a:rPr>
              <a:t>≤</a:t>
            </a:r>
            <a:r>
              <a:rPr lang="tr-TR" sz="2800" dirty="0"/>
              <a:t> </a:t>
            </a:r>
            <a:r>
              <a:rPr lang="tr-TR" sz="2800" i="1" dirty="0"/>
              <a:t>c</a:t>
            </a:r>
            <a:r>
              <a:rPr lang="tr-TR" sz="2800" dirty="0"/>
              <a:t>f(N) when N </a:t>
            </a:r>
            <a:r>
              <a:rPr lang="tr-TR" sz="2800" dirty="0">
                <a:cs typeface="Arial" charset="0"/>
              </a:rPr>
              <a:t>≥</a:t>
            </a:r>
            <a:r>
              <a:rPr lang="tr-TR" sz="2800" dirty="0"/>
              <a:t> n</a:t>
            </a:r>
            <a:r>
              <a:rPr lang="tr-TR" sz="2800" baseline="-25000" dirty="0"/>
              <a:t>0</a:t>
            </a:r>
          </a:p>
          <a:p>
            <a:pPr>
              <a:buFontTx/>
              <a:buNone/>
            </a:pPr>
            <a:endParaRPr lang="tr-TR" sz="2800" baseline="-25000" dirty="0"/>
          </a:p>
          <a:p>
            <a:pPr lvl="1"/>
            <a:r>
              <a:rPr lang="tr-TR" sz="2400" dirty="0"/>
              <a:t>T(N) grows no faster than f(N)</a:t>
            </a:r>
          </a:p>
          <a:p>
            <a:pPr lvl="1"/>
            <a:r>
              <a:rPr lang="tr-TR" sz="2400" dirty="0"/>
              <a:t>growth rate of T(N) is less than or equal to growth rate of f(N) for large N</a:t>
            </a:r>
          </a:p>
          <a:p>
            <a:pPr lvl="1"/>
            <a:r>
              <a:rPr lang="tr-TR" sz="2400" dirty="0"/>
              <a:t>f(N) is an upper bound on T(N) </a:t>
            </a:r>
          </a:p>
          <a:p>
            <a:pPr lvl="2"/>
            <a:r>
              <a:rPr lang="tr-TR" sz="2000" dirty="0"/>
              <a:t>not fully correct !</a:t>
            </a:r>
          </a:p>
        </p:txBody>
      </p:sp>
      <p:sp>
        <p:nvSpPr>
          <p:cNvPr id="4" name="Slide Number Placeholder 5"/>
          <p:cNvSpPr>
            <a:spLocks noGrp="1"/>
          </p:cNvSpPr>
          <p:nvPr>
            <p:ph type="sldNum" sz="quarter" idx="12"/>
          </p:nvPr>
        </p:nvSpPr>
        <p:spPr/>
        <p:txBody>
          <a:bodyPr/>
          <a:lstStyle/>
          <a:p>
            <a:fld id="{9B38D98C-614B-4600-9506-20A77FE2D7FE}" type="slidenum">
              <a:rPr lang="tr-TR"/>
              <a:pPr/>
              <a:t>31</a:t>
            </a:fld>
            <a:endParaRPr lang="tr-TR"/>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86" name="Rectangle 38"/>
          <p:cNvSpPr>
            <a:spLocks noGrp="1" noChangeArrowheads="1"/>
          </p:cNvSpPr>
          <p:nvPr>
            <p:ph type="title"/>
          </p:nvPr>
        </p:nvSpPr>
        <p:spPr/>
        <p:txBody>
          <a:bodyPr/>
          <a:lstStyle/>
          <a:p>
            <a:pPr algn="l"/>
            <a:r>
              <a:rPr lang="tr-TR"/>
              <a:t>Big Oh Notation (O)</a:t>
            </a:r>
          </a:p>
        </p:txBody>
      </p:sp>
      <p:sp>
        <p:nvSpPr>
          <p:cNvPr id="53251" name="Rectangle 3"/>
          <p:cNvSpPr>
            <a:spLocks noGrp="1" noChangeArrowheads="1"/>
          </p:cNvSpPr>
          <p:nvPr>
            <p:ph type="body" sz="half" idx="1"/>
          </p:nvPr>
        </p:nvSpPr>
        <p:spPr>
          <a:xfrm>
            <a:off x="457200" y="1600200"/>
            <a:ext cx="6400800" cy="1371600"/>
          </a:xfrm>
        </p:spPr>
        <p:txBody>
          <a:bodyPr/>
          <a:lstStyle/>
          <a:p>
            <a:r>
              <a:rPr lang="tr-TR" sz="2800" b="1"/>
              <a:t>Analysis of Algorithm A</a:t>
            </a:r>
          </a:p>
        </p:txBody>
      </p:sp>
      <p:graphicFrame>
        <p:nvGraphicFramePr>
          <p:cNvPr id="53305" name="Object 57"/>
          <p:cNvGraphicFramePr>
            <a:graphicFrameLocks noGrp="1" noChangeAspect="1"/>
          </p:cNvGraphicFramePr>
          <p:nvPr>
            <p:ph sz="half" idx="2"/>
          </p:nvPr>
        </p:nvGraphicFramePr>
        <p:xfrm>
          <a:off x="841375" y="5791200"/>
          <a:ext cx="3725863" cy="546100"/>
        </p:xfrm>
        <a:graphic>
          <a:graphicData uri="http://schemas.openxmlformats.org/presentationml/2006/ole">
            <mc:AlternateContent xmlns:mc="http://schemas.openxmlformats.org/markup-compatibility/2006">
              <mc:Choice xmlns:v="urn:schemas-microsoft-com:vml" Requires="v">
                <p:oleObj spid="_x0000_s3089" name="Equation" r:id="rId4" imgW="1473200" imgH="215900" progId="Equation.3">
                  <p:embed/>
                </p:oleObj>
              </mc:Choice>
              <mc:Fallback>
                <p:oleObj name="Equation" r:id="rId4" imgW="1473200" imgH="215900" progId="Equation.3">
                  <p:embed/>
                  <p:pic>
                    <p:nvPicPr>
                      <p:cNvPr id="0" name="Picture 10"/>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1375" y="5791200"/>
                        <a:ext cx="3725863"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Slide Number Placeholder 6"/>
          <p:cNvSpPr>
            <a:spLocks noGrp="1"/>
          </p:cNvSpPr>
          <p:nvPr>
            <p:ph type="sldNum" sz="quarter" idx="12"/>
          </p:nvPr>
        </p:nvSpPr>
        <p:spPr/>
        <p:txBody>
          <a:bodyPr/>
          <a:lstStyle/>
          <a:p>
            <a:fld id="{570D3AE9-1493-4F0D-8C52-19C09D8CBCFD}" type="slidenum">
              <a:rPr lang="tr-TR"/>
              <a:pPr/>
              <a:t>32</a:t>
            </a:fld>
            <a:endParaRPr lang="tr-TR"/>
          </a:p>
        </p:txBody>
      </p:sp>
      <p:sp>
        <p:nvSpPr>
          <p:cNvPr id="53253" name="Rectangle 5"/>
          <p:cNvSpPr>
            <a:spLocks noChangeArrowheads="1"/>
          </p:cNvSpPr>
          <p:nvPr/>
        </p:nvSpPr>
        <p:spPr bwMode="auto">
          <a:xfrm>
            <a:off x="0" y="0"/>
            <a:ext cx="9144000" cy="0"/>
          </a:xfrm>
          <a:prstGeom prst="rect">
            <a:avLst/>
          </a:prstGeom>
          <a:noFill/>
          <a:ln w="9525" algn="ctr">
            <a:noFill/>
            <a:miter lim="800000"/>
            <a:headEnd/>
            <a:tailEnd/>
          </a:ln>
          <a:effectLst/>
        </p:spPr>
        <p:txBody>
          <a:bodyPr wrap="none" anchor="ctr">
            <a:spAutoFit/>
          </a:bodyPr>
          <a:lstStyle/>
          <a:p>
            <a:endParaRPr lang="en-US"/>
          </a:p>
        </p:txBody>
      </p:sp>
      <p:sp>
        <p:nvSpPr>
          <p:cNvPr id="53255" name="Rectangle 7"/>
          <p:cNvSpPr>
            <a:spLocks noChangeArrowheads="1"/>
          </p:cNvSpPr>
          <p:nvPr/>
        </p:nvSpPr>
        <p:spPr bwMode="auto">
          <a:xfrm>
            <a:off x="0" y="0"/>
            <a:ext cx="9144000" cy="0"/>
          </a:xfrm>
          <a:prstGeom prst="rect">
            <a:avLst/>
          </a:prstGeom>
          <a:noFill/>
          <a:ln w="9525" algn="ctr">
            <a:noFill/>
            <a:miter lim="800000"/>
            <a:headEnd/>
            <a:tailEnd/>
          </a:ln>
          <a:effectLst/>
        </p:spPr>
        <p:txBody>
          <a:bodyPr wrap="none" anchor="ctr">
            <a:spAutoFit/>
          </a:bodyPr>
          <a:lstStyle/>
          <a:p>
            <a:endParaRPr lang="en-US"/>
          </a:p>
        </p:txBody>
      </p:sp>
      <p:graphicFrame>
        <p:nvGraphicFramePr>
          <p:cNvPr id="53254" name="Object 6"/>
          <p:cNvGraphicFramePr>
            <a:graphicFrameLocks noChangeAspect="1"/>
          </p:cNvGraphicFramePr>
          <p:nvPr/>
        </p:nvGraphicFramePr>
        <p:xfrm>
          <a:off x="914400" y="2362200"/>
          <a:ext cx="3733800" cy="554038"/>
        </p:xfrm>
        <a:graphic>
          <a:graphicData uri="http://schemas.openxmlformats.org/presentationml/2006/ole">
            <mc:AlternateContent xmlns:mc="http://schemas.openxmlformats.org/markup-compatibility/2006">
              <mc:Choice xmlns:v="urn:schemas-microsoft-com:vml" Requires="v">
                <p:oleObj spid="_x0000_s3090" name="Equation" r:id="rId6" imgW="1473200" imgH="215900" progId="Equation.3">
                  <p:embed/>
                </p:oleObj>
              </mc:Choice>
              <mc:Fallback>
                <p:oleObj name="Equation" r:id="rId6" imgW="1473200" imgH="215900" progId="Equation.3">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2362200"/>
                        <a:ext cx="3733800" cy="554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3290" name="Rectangle 42"/>
          <p:cNvSpPr>
            <a:spLocks noChangeArrowheads="1"/>
          </p:cNvSpPr>
          <p:nvPr/>
        </p:nvSpPr>
        <p:spPr bwMode="auto">
          <a:xfrm>
            <a:off x="762000" y="4343400"/>
            <a:ext cx="4038600" cy="1371600"/>
          </a:xfrm>
          <a:prstGeom prst="rect">
            <a:avLst/>
          </a:prstGeom>
          <a:noFill/>
          <a:ln w="9525">
            <a:noFill/>
            <a:miter lim="800000"/>
            <a:headEnd/>
            <a:tailEnd/>
          </a:ln>
          <a:effectLst/>
        </p:spPr>
        <p:txBody>
          <a:bodyPr/>
          <a:lstStyle/>
          <a:p>
            <a:pPr marL="342900" indent="-342900">
              <a:lnSpc>
                <a:spcPct val="90000"/>
              </a:lnSpc>
            </a:pPr>
            <a:endParaRPr lang="en-US" sz="2800"/>
          </a:p>
        </p:txBody>
      </p:sp>
      <p:sp>
        <p:nvSpPr>
          <p:cNvPr id="53291" name="Rectangle 43"/>
          <p:cNvSpPr>
            <a:spLocks noChangeArrowheads="1"/>
          </p:cNvSpPr>
          <p:nvPr/>
        </p:nvSpPr>
        <p:spPr bwMode="auto">
          <a:xfrm>
            <a:off x="381000" y="3505200"/>
            <a:ext cx="8001000" cy="2286000"/>
          </a:xfrm>
          <a:prstGeom prst="rect">
            <a:avLst/>
          </a:prstGeom>
          <a:noFill/>
          <a:ln w="9525">
            <a:noFill/>
            <a:miter lim="800000"/>
            <a:headEnd/>
            <a:tailEnd/>
          </a:ln>
          <a:effectLst/>
        </p:spPr>
        <p:txBody>
          <a:bodyPr/>
          <a:lstStyle/>
          <a:p>
            <a:pPr marL="342900" indent="-342900">
              <a:lnSpc>
                <a:spcPct val="90000"/>
              </a:lnSpc>
            </a:pPr>
            <a:r>
              <a:rPr lang="tr-TR" sz="2800"/>
              <a:t>   1000 N </a:t>
            </a:r>
            <a:r>
              <a:rPr lang="tr-TR" sz="2800">
                <a:cs typeface="Arial" charset="0"/>
              </a:rPr>
              <a:t>≤ cN	</a:t>
            </a:r>
          </a:p>
          <a:p>
            <a:pPr marL="342900" indent="-342900">
              <a:lnSpc>
                <a:spcPct val="90000"/>
              </a:lnSpc>
            </a:pPr>
            <a:endParaRPr lang="tr-TR" sz="2800"/>
          </a:p>
          <a:p>
            <a:pPr marL="342900" indent="-342900">
              <a:lnSpc>
                <a:spcPct val="90000"/>
              </a:lnSpc>
            </a:pPr>
            <a:r>
              <a:rPr lang="tr-TR" sz="2800"/>
              <a:t>	</a:t>
            </a:r>
          </a:p>
          <a:p>
            <a:pPr marL="342900" indent="-342900">
              <a:lnSpc>
                <a:spcPct val="90000"/>
              </a:lnSpc>
            </a:pPr>
            <a:r>
              <a:rPr lang="tr-TR" sz="2800"/>
              <a:t>	if c= 2000 and n</a:t>
            </a:r>
            <a:r>
              <a:rPr lang="tr-TR" sz="2800" baseline="-25000"/>
              <a:t>0</a:t>
            </a:r>
            <a:r>
              <a:rPr lang="tr-TR" sz="2800"/>
              <a:t> = 1  for all N </a:t>
            </a:r>
          </a:p>
        </p:txBody>
      </p:sp>
      <p:sp>
        <p:nvSpPr>
          <p:cNvPr id="53293" name="Rectangle 45"/>
          <p:cNvSpPr>
            <a:spLocks noChangeArrowheads="1"/>
          </p:cNvSpPr>
          <p:nvPr/>
        </p:nvSpPr>
        <p:spPr bwMode="auto">
          <a:xfrm>
            <a:off x="4572000" y="5745163"/>
            <a:ext cx="1407180" cy="584775"/>
          </a:xfrm>
          <a:prstGeom prst="rect">
            <a:avLst/>
          </a:prstGeom>
          <a:noFill/>
          <a:ln w="9525" algn="ctr">
            <a:noFill/>
            <a:miter lim="800000"/>
            <a:headEnd/>
            <a:tailEnd/>
          </a:ln>
          <a:effectLst/>
        </p:spPr>
        <p:txBody>
          <a:bodyPr wrap="none">
            <a:spAutoFit/>
          </a:bodyPr>
          <a:lstStyle/>
          <a:p>
            <a:pPr marL="342900" indent="-342900"/>
            <a:r>
              <a:rPr lang="tr-TR" sz="3200" dirty="0"/>
              <a:t> is right</a:t>
            </a:r>
          </a:p>
        </p:txBody>
      </p:sp>
      <p:sp>
        <p:nvSpPr>
          <p:cNvPr id="53301" name="Rectangle 53"/>
          <p:cNvSpPr>
            <a:spLocks noChangeArrowheads="1"/>
          </p:cNvSpPr>
          <p:nvPr/>
        </p:nvSpPr>
        <p:spPr bwMode="auto">
          <a:xfrm>
            <a:off x="0" y="0"/>
            <a:ext cx="9144000" cy="0"/>
          </a:xfrm>
          <a:prstGeom prst="rect">
            <a:avLst/>
          </a:prstGeom>
          <a:noFill/>
          <a:ln w="9525" algn="ctr">
            <a:noFill/>
            <a:miter lim="800000"/>
            <a:headEnd/>
            <a:tailEnd/>
          </a:ln>
          <a:effectLst/>
        </p:spPr>
        <p:txBody>
          <a:bodyPr wrap="none" anchor="ctr">
            <a:spAutoFit/>
          </a:bodyPr>
          <a:lstStyle/>
          <a:p>
            <a:endParaRPr lang="en-US"/>
          </a:p>
        </p:txBody>
      </p:sp>
      <p:graphicFrame>
        <p:nvGraphicFramePr>
          <p:cNvPr id="53300" name="Object 52"/>
          <p:cNvGraphicFramePr>
            <a:graphicFrameLocks noChangeAspect="1"/>
          </p:cNvGraphicFramePr>
          <p:nvPr/>
        </p:nvGraphicFramePr>
        <p:xfrm>
          <a:off x="3429000" y="3395663"/>
          <a:ext cx="1524000" cy="620712"/>
        </p:xfrm>
        <a:graphic>
          <a:graphicData uri="http://schemas.openxmlformats.org/presentationml/2006/ole">
            <mc:AlternateContent xmlns:mc="http://schemas.openxmlformats.org/markup-compatibility/2006">
              <mc:Choice xmlns:v="urn:schemas-microsoft-com:vml" Requires="v">
                <p:oleObj spid="_x0000_s3091" name="Equation" r:id="rId7" imgW="558800" imgH="228600" progId="Equation.3">
                  <p:embed/>
                </p:oleObj>
              </mc:Choice>
              <mc:Fallback>
                <p:oleObj name="Equation" r:id="rId7" imgW="558800" imgH="228600" progId="Equation.3">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29000" y="3395663"/>
                        <a:ext cx="1524000" cy="620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Box 1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spd="med">
    <p:zoom dir="in"/>
    <p:sndAc>
      <p:stSnd>
        <p:snd r:embed="rId3" name="bomb.wav"/>
      </p:stSnd>
    </p:sndAc>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43000" y="457200"/>
            <a:ext cx="7772400" cy="1143000"/>
          </a:xfrm>
        </p:spPr>
        <p:txBody>
          <a:bodyPr/>
          <a:lstStyle/>
          <a:p>
            <a:pPr algn="l"/>
            <a:r>
              <a:rPr lang="tr-TR" dirty="0"/>
              <a:t>Examples</a:t>
            </a:r>
          </a:p>
        </p:txBody>
      </p:sp>
      <p:sp>
        <p:nvSpPr>
          <p:cNvPr id="16387" name="Rectangle 3"/>
          <p:cNvSpPr>
            <a:spLocks noGrp="1" noChangeArrowheads="1"/>
          </p:cNvSpPr>
          <p:nvPr>
            <p:ph idx="1"/>
          </p:nvPr>
        </p:nvSpPr>
        <p:spPr>
          <a:xfrm>
            <a:off x="914400" y="1752600"/>
            <a:ext cx="8229600" cy="4495800"/>
          </a:xfrm>
        </p:spPr>
        <p:txBody>
          <a:bodyPr/>
          <a:lstStyle/>
          <a:p>
            <a:pPr>
              <a:lnSpc>
                <a:spcPct val="90000"/>
              </a:lnSpc>
            </a:pPr>
            <a:r>
              <a:rPr lang="tr-TR" dirty="0"/>
              <a:t>7n+5 = O(n)</a:t>
            </a:r>
          </a:p>
          <a:p>
            <a:pPr>
              <a:lnSpc>
                <a:spcPct val="90000"/>
              </a:lnSpc>
              <a:buFontTx/>
              <a:buNone/>
            </a:pPr>
            <a:r>
              <a:rPr lang="tr-TR" dirty="0"/>
              <a:t>	for c=8 and n</a:t>
            </a:r>
            <a:r>
              <a:rPr lang="tr-TR" baseline="-25000" dirty="0"/>
              <a:t>0 </a:t>
            </a:r>
            <a:r>
              <a:rPr lang="tr-TR" dirty="0"/>
              <a:t>=5</a:t>
            </a:r>
          </a:p>
          <a:p>
            <a:pPr>
              <a:lnSpc>
                <a:spcPct val="90000"/>
              </a:lnSpc>
              <a:buFontTx/>
              <a:buNone/>
            </a:pPr>
            <a:r>
              <a:rPr lang="tr-TR" dirty="0"/>
              <a:t>	7n+5 </a:t>
            </a:r>
            <a:r>
              <a:rPr lang="tr-TR" dirty="0">
                <a:cs typeface="Arial" charset="0"/>
              </a:rPr>
              <a:t>≤</a:t>
            </a:r>
            <a:r>
              <a:rPr lang="tr-TR" dirty="0"/>
              <a:t>  8n		n&gt;5 = n</a:t>
            </a:r>
            <a:r>
              <a:rPr lang="tr-TR" baseline="-25000" dirty="0"/>
              <a:t>0</a:t>
            </a:r>
          </a:p>
          <a:p>
            <a:pPr>
              <a:lnSpc>
                <a:spcPct val="90000"/>
              </a:lnSpc>
              <a:buFontTx/>
              <a:buNone/>
            </a:pPr>
            <a:r>
              <a:rPr lang="tr-TR" baseline="-25000" dirty="0"/>
              <a:t>			 </a:t>
            </a:r>
          </a:p>
          <a:p>
            <a:pPr>
              <a:lnSpc>
                <a:spcPct val="90000"/>
              </a:lnSpc>
            </a:pPr>
            <a:r>
              <a:rPr lang="tr-TR" dirty="0"/>
              <a:t>7n+5 = O(n</a:t>
            </a:r>
            <a:r>
              <a:rPr lang="tr-TR" baseline="30000" dirty="0"/>
              <a:t>2</a:t>
            </a:r>
            <a:r>
              <a:rPr lang="tr-TR" dirty="0"/>
              <a:t>) </a:t>
            </a:r>
          </a:p>
          <a:p>
            <a:pPr>
              <a:lnSpc>
                <a:spcPct val="90000"/>
              </a:lnSpc>
              <a:buFontTx/>
              <a:buNone/>
            </a:pPr>
            <a:r>
              <a:rPr lang="tr-TR" dirty="0"/>
              <a:t>	for c=7 and n</a:t>
            </a:r>
            <a:r>
              <a:rPr lang="tr-TR" baseline="-25000" dirty="0"/>
              <a:t>0</a:t>
            </a:r>
            <a:r>
              <a:rPr lang="tr-TR" dirty="0"/>
              <a:t>=2</a:t>
            </a:r>
          </a:p>
          <a:p>
            <a:pPr>
              <a:lnSpc>
                <a:spcPct val="90000"/>
              </a:lnSpc>
              <a:buFontTx/>
              <a:buNone/>
            </a:pPr>
            <a:r>
              <a:rPr lang="tr-TR" dirty="0"/>
              <a:t>	7n+5 </a:t>
            </a:r>
            <a:r>
              <a:rPr lang="tr-TR" dirty="0">
                <a:cs typeface="Arial" charset="0"/>
              </a:rPr>
              <a:t>≤</a:t>
            </a:r>
            <a:r>
              <a:rPr lang="tr-TR" dirty="0"/>
              <a:t>  7n</a:t>
            </a:r>
            <a:r>
              <a:rPr lang="tr-TR" baseline="30000" dirty="0"/>
              <a:t>2</a:t>
            </a:r>
            <a:r>
              <a:rPr lang="tr-TR" dirty="0"/>
              <a:t>		n</a:t>
            </a:r>
            <a:r>
              <a:rPr lang="tr-TR" dirty="0">
                <a:cs typeface="Arial" charset="0"/>
              </a:rPr>
              <a:t>≥</a:t>
            </a:r>
            <a:r>
              <a:rPr lang="tr-TR" dirty="0"/>
              <a:t>n</a:t>
            </a:r>
            <a:r>
              <a:rPr lang="tr-TR" baseline="-25000" dirty="0"/>
              <a:t>0</a:t>
            </a:r>
          </a:p>
          <a:p>
            <a:pPr>
              <a:lnSpc>
                <a:spcPct val="90000"/>
              </a:lnSpc>
              <a:buFontTx/>
              <a:buNone/>
            </a:pPr>
            <a:endParaRPr lang="tr-TR" baseline="-25000" dirty="0"/>
          </a:p>
        </p:txBody>
      </p:sp>
      <p:sp>
        <p:nvSpPr>
          <p:cNvPr id="4" name="Slide Number Placeholder 5"/>
          <p:cNvSpPr>
            <a:spLocks noGrp="1"/>
          </p:cNvSpPr>
          <p:nvPr>
            <p:ph type="sldNum" sz="quarter" idx="12"/>
          </p:nvPr>
        </p:nvSpPr>
        <p:spPr/>
        <p:txBody>
          <a:bodyPr/>
          <a:lstStyle/>
          <a:p>
            <a:fld id="{9F78D263-C44C-4AF1-9D02-6033006AD434}" type="slidenum">
              <a:rPr lang="tr-TR"/>
              <a:pPr/>
              <a:t>33</a:t>
            </a:fld>
            <a:endParaRPr lang="tr-TR"/>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1219200" y="0"/>
            <a:ext cx="7772400" cy="1143000"/>
          </a:xfrm>
        </p:spPr>
        <p:txBody>
          <a:bodyPr/>
          <a:lstStyle/>
          <a:p>
            <a:pPr algn="l"/>
            <a:r>
              <a:rPr lang="tr-TR" dirty="0"/>
              <a:t>Advantages of O Notation</a:t>
            </a:r>
          </a:p>
        </p:txBody>
      </p:sp>
      <p:sp>
        <p:nvSpPr>
          <p:cNvPr id="62467" name="Rectangle 3"/>
          <p:cNvSpPr>
            <a:spLocks noGrp="1" noChangeArrowheads="1"/>
          </p:cNvSpPr>
          <p:nvPr>
            <p:ph idx="1"/>
          </p:nvPr>
        </p:nvSpPr>
        <p:spPr>
          <a:xfrm>
            <a:off x="914400" y="1752600"/>
            <a:ext cx="8229600" cy="3733800"/>
          </a:xfrm>
        </p:spPr>
        <p:txBody>
          <a:bodyPr/>
          <a:lstStyle/>
          <a:p>
            <a:pPr>
              <a:lnSpc>
                <a:spcPct val="90000"/>
              </a:lnSpc>
            </a:pPr>
            <a:r>
              <a:rPr lang="tr-TR" dirty="0"/>
              <a:t>It is possible to compare of two algorithms with running times </a:t>
            </a:r>
          </a:p>
          <a:p>
            <a:pPr>
              <a:lnSpc>
                <a:spcPct val="90000"/>
              </a:lnSpc>
            </a:pPr>
            <a:r>
              <a:rPr lang="tr-TR" dirty="0"/>
              <a:t>Constants can be ignored.</a:t>
            </a:r>
          </a:p>
          <a:p>
            <a:pPr lvl="1">
              <a:lnSpc>
                <a:spcPct val="90000"/>
              </a:lnSpc>
            </a:pPr>
            <a:r>
              <a:rPr lang="tr-TR" dirty="0"/>
              <a:t>Units are not important</a:t>
            </a:r>
          </a:p>
          <a:p>
            <a:pPr lvl="1">
              <a:lnSpc>
                <a:spcPct val="90000"/>
              </a:lnSpc>
              <a:buFontTx/>
              <a:buNone/>
            </a:pPr>
            <a:r>
              <a:rPr lang="tr-TR" sz="3200" dirty="0"/>
              <a:t>	O(7n</a:t>
            </a:r>
            <a:r>
              <a:rPr lang="tr-TR" sz="3200" baseline="30000" dirty="0"/>
              <a:t>2</a:t>
            </a:r>
            <a:r>
              <a:rPr lang="tr-TR" sz="3200" dirty="0"/>
              <a:t>) = O(n</a:t>
            </a:r>
            <a:r>
              <a:rPr lang="tr-TR" sz="3200" baseline="30000" dirty="0"/>
              <a:t>2</a:t>
            </a:r>
            <a:r>
              <a:rPr lang="tr-TR" sz="3200" dirty="0"/>
              <a:t>)</a:t>
            </a:r>
          </a:p>
          <a:p>
            <a:pPr>
              <a:lnSpc>
                <a:spcPct val="90000"/>
              </a:lnSpc>
            </a:pPr>
            <a:r>
              <a:rPr lang="tr-TR" dirty="0"/>
              <a:t>Lower order terms are ignored</a:t>
            </a:r>
          </a:p>
          <a:p>
            <a:pPr lvl="1">
              <a:lnSpc>
                <a:spcPct val="90000"/>
              </a:lnSpc>
            </a:pPr>
            <a:r>
              <a:rPr lang="tr-TR" dirty="0"/>
              <a:t>O(n</a:t>
            </a:r>
            <a:r>
              <a:rPr lang="tr-TR" baseline="30000" dirty="0"/>
              <a:t>3</a:t>
            </a:r>
            <a:r>
              <a:rPr lang="tr-TR" dirty="0"/>
              <a:t>+7n</a:t>
            </a:r>
            <a:r>
              <a:rPr lang="tr-TR" baseline="30000" dirty="0"/>
              <a:t>2</a:t>
            </a:r>
            <a:r>
              <a:rPr lang="tr-TR" dirty="0"/>
              <a:t>+3) = O(n</a:t>
            </a:r>
            <a:r>
              <a:rPr lang="tr-TR" baseline="30000" dirty="0"/>
              <a:t>3</a:t>
            </a:r>
            <a:r>
              <a:rPr lang="tr-TR" dirty="0"/>
              <a:t>)</a:t>
            </a:r>
          </a:p>
        </p:txBody>
      </p:sp>
      <p:sp>
        <p:nvSpPr>
          <p:cNvPr id="4" name="Slide Number Placeholder 5"/>
          <p:cNvSpPr>
            <a:spLocks noGrp="1"/>
          </p:cNvSpPr>
          <p:nvPr>
            <p:ph type="sldNum" sz="quarter" idx="12"/>
          </p:nvPr>
        </p:nvSpPr>
        <p:spPr/>
        <p:txBody>
          <a:bodyPr/>
          <a:lstStyle/>
          <a:p>
            <a:fld id="{46A875AA-4156-4C69-ACF7-D650352614F5}" type="slidenum">
              <a:rPr lang="tr-TR"/>
              <a:pPr/>
              <a:t>34</a:t>
            </a:fld>
            <a:endParaRPr lang="tr-TR"/>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endParaRPr lang="en-US"/>
          </a:p>
        </p:txBody>
      </p:sp>
      <p:sp>
        <p:nvSpPr>
          <p:cNvPr id="61443" name="Rectangle 3"/>
          <p:cNvSpPr>
            <a:spLocks noGrp="1" noChangeArrowheads="1"/>
          </p:cNvSpPr>
          <p:nvPr>
            <p:ph idx="1"/>
          </p:nvPr>
        </p:nvSpPr>
        <p:spPr>
          <a:xfrm>
            <a:off x="1219200" y="1600200"/>
            <a:ext cx="8534400" cy="4525963"/>
          </a:xfrm>
        </p:spPr>
        <p:txBody>
          <a:bodyPr/>
          <a:lstStyle/>
          <a:p>
            <a:pPr>
              <a:lnSpc>
                <a:spcPct val="80000"/>
              </a:lnSpc>
              <a:buFontTx/>
              <a:buNone/>
            </a:pPr>
            <a:r>
              <a:rPr lang="tr-TR" dirty="0"/>
              <a:t>Running Times of Algorithm A and B </a:t>
            </a:r>
          </a:p>
          <a:p>
            <a:pPr>
              <a:lnSpc>
                <a:spcPct val="80000"/>
              </a:lnSpc>
              <a:buFontTx/>
              <a:buNone/>
            </a:pPr>
            <a:endParaRPr lang="tr-TR" dirty="0"/>
          </a:p>
          <a:p>
            <a:pPr>
              <a:lnSpc>
                <a:spcPct val="80000"/>
              </a:lnSpc>
              <a:buFontTx/>
              <a:buNone/>
            </a:pPr>
            <a:r>
              <a:rPr lang="tr-TR" dirty="0"/>
              <a:t>T</a:t>
            </a:r>
            <a:r>
              <a:rPr lang="tr-TR" baseline="-25000" dirty="0"/>
              <a:t>A</a:t>
            </a:r>
            <a:r>
              <a:rPr lang="tr-TR" dirty="0"/>
              <a:t>(N) = 1000 N = O(N)</a:t>
            </a:r>
          </a:p>
          <a:p>
            <a:pPr>
              <a:lnSpc>
                <a:spcPct val="80000"/>
              </a:lnSpc>
              <a:buFontTx/>
              <a:buNone/>
            </a:pPr>
            <a:r>
              <a:rPr lang="tr-TR" dirty="0"/>
              <a:t>T</a:t>
            </a:r>
            <a:r>
              <a:rPr lang="tr-TR" baseline="-25000" dirty="0"/>
              <a:t>B</a:t>
            </a:r>
            <a:r>
              <a:rPr lang="tr-TR" dirty="0"/>
              <a:t>(N) = N</a:t>
            </a:r>
            <a:r>
              <a:rPr lang="tr-TR" baseline="30000" dirty="0"/>
              <a:t>2 </a:t>
            </a:r>
            <a:r>
              <a:rPr lang="tr-TR" dirty="0"/>
              <a:t>= O(N</a:t>
            </a:r>
            <a:r>
              <a:rPr lang="tr-TR" baseline="30000" dirty="0"/>
              <a:t>2</a:t>
            </a:r>
            <a:r>
              <a:rPr lang="tr-TR" dirty="0"/>
              <a:t>)</a:t>
            </a:r>
          </a:p>
          <a:p>
            <a:pPr>
              <a:lnSpc>
                <a:spcPct val="80000"/>
              </a:lnSpc>
              <a:buFontTx/>
              <a:buNone/>
            </a:pPr>
            <a:endParaRPr lang="tr-TR" dirty="0"/>
          </a:p>
          <a:p>
            <a:pPr>
              <a:lnSpc>
                <a:spcPct val="80000"/>
              </a:lnSpc>
              <a:buFontTx/>
              <a:buNone/>
            </a:pPr>
            <a:endParaRPr lang="tr-TR" dirty="0"/>
          </a:p>
          <a:p>
            <a:pPr>
              <a:lnSpc>
                <a:spcPct val="80000"/>
              </a:lnSpc>
              <a:buFontTx/>
              <a:buNone/>
            </a:pPr>
            <a:r>
              <a:rPr lang="tr-TR" dirty="0">
                <a:solidFill>
                  <a:srgbClr val="FF0000"/>
                </a:solidFill>
              </a:rPr>
              <a:t>A is asymptotically faster than B !</a:t>
            </a:r>
          </a:p>
        </p:txBody>
      </p:sp>
      <p:sp>
        <p:nvSpPr>
          <p:cNvPr id="4" name="Slide Number Placeholder 5"/>
          <p:cNvSpPr>
            <a:spLocks noGrp="1"/>
          </p:cNvSpPr>
          <p:nvPr>
            <p:ph type="sldNum" sz="quarter" idx="12"/>
          </p:nvPr>
        </p:nvSpPr>
        <p:spPr/>
        <p:txBody>
          <a:bodyPr/>
          <a:lstStyle/>
          <a:p>
            <a:fld id="{4376A86A-B203-4C6D-9E27-28D0FB886368}" type="slidenum">
              <a:rPr lang="tr-TR"/>
              <a:pPr/>
              <a:t>35</a:t>
            </a:fld>
            <a:endParaRPr lang="tr-TR"/>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zh-TW">
                <a:ea typeface="新細明體" pitchFamily="18" charset="-120"/>
              </a:rPr>
              <a:t>Big-Oh Notation </a:t>
            </a:r>
          </a:p>
        </p:txBody>
      </p:sp>
      <p:sp>
        <p:nvSpPr>
          <p:cNvPr id="59395" name="Rectangle 3" descr="Rectangle: Click to edit Master text styles&#10;Second level&#10;Third level&#10;Fourth level&#10;Fifth level"/>
          <p:cNvSpPr>
            <a:spLocks noGrp="1" noChangeArrowheads="1"/>
          </p:cNvSpPr>
          <p:nvPr>
            <p:ph idx="1"/>
          </p:nvPr>
        </p:nvSpPr>
        <p:spPr>
          <a:xfrm>
            <a:off x="1066800" y="1752600"/>
            <a:ext cx="7772400" cy="4419600"/>
          </a:xfrm>
        </p:spPr>
        <p:txBody>
          <a:bodyPr/>
          <a:lstStyle/>
          <a:p>
            <a:r>
              <a:rPr lang="en-US" altLang="zh-TW" dirty="0">
                <a:ea typeface="新細明體" pitchFamily="18" charset="-120"/>
              </a:rPr>
              <a:t>To simplify the running time estimation,</a:t>
            </a:r>
          </a:p>
          <a:p>
            <a:pPr>
              <a:buFont typeface="Wingdings" pitchFamily="2" charset="2"/>
              <a:buNone/>
            </a:pPr>
            <a:r>
              <a:rPr lang="en-US" altLang="zh-TW" dirty="0">
                <a:ea typeface="新細明體" pitchFamily="18" charset="-120"/>
              </a:rPr>
              <a:t>    for a function </a:t>
            </a:r>
            <a:r>
              <a:rPr lang="en-US" altLang="zh-TW" i="1" dirty="0">
                <a:ea typeface="新細明體" pitchFamily="18" charset="-120"/>
              </a:rPr>
              <a:t>f(n),</a:t>
            </a:r>
            <a:r>
              <a:rPr lang="en-US" altLang="zh-TW" dirty="0">
                <a:ea typeface="新細明體" pitchFamily="18" charset="-120"/>
              </a:rPr>
              <a:t> we ignore the constants and lower order terms.</a:t>
            </a:r>
          </a:p>
          <a:p>
            <a:pPr>
              <a:buFont typeface="Wingdings" pitchFamily="2" charset="2"/>
              <a:buNone/>
            </a:pPr>
            <a:endParaRPr lang="en-US" altLang="zh-TW" dirty="0">
              <a:ea typeface="新細明體" pitchFamily="18" charset="-120"/>
            </a:endParaRPr>
          </a:p>
          <a:p>
            <a:pPr>
              <a:buFont typeface="Wingdings" pitchFamily="2" charset="2"/>
              <a:buNone/>
            </a:pPr>
            <a:r>
              <a:rPr lang="en-US" altLang="zh-TW" dirty="0">
                <a:ea typeface="新細明體" pitchFamily="18" charset="-120"/>
              </a:rPr>
              <a:t>Example: </a:t>
            </a:r>
            <a:r>
              <a:rPr lang="en-US" altLang="zh-TW" i="1" dirty="0">
                <a:ea typeface="新細明體" pitchFamily="18" charset="-120"/>
              </a:rPr>
              <a:t>10n</a:t>
            </a:r>
            <a:r>
              <a:rPr lang="en-US" altLang="zh-TW" i="1" baseline="30000" dirty="0">
                <a:ea typeface="新細明體" pitchFamily="18" charset="-120"/>
              </a:rPr>
              <a:t>3</a:t>
            </a:r>
            <a:r>
              <a:rPr lang="en-US" altLang="zh-TW" i="1" dirty="0">
                <a:ea typeface="新細明體" pitchFamily="18" charset="-120"/>
              </a:rPr>
              <a:t>+4n</a:t>
            </a:r>
            <a:r>
              <a:rPr lang="en-US" altLang="zh-TW" i="1" baseline="30000" dirty="0">
                <a:ea typeface="新細明體" pitchFamily="18" charset="-120"/>
              </a:rPr>
              <a:t>2</a:t>
            </a:r>
            <a:r>
              <a:rPr lang="en-US" altLang="zh-TW" i="1" dirty="0">
                <a:ea typeface="新細明體" pitchFamily="18" charset="-120"/>
              </a:rPr>
              <a:t>-4n+5</a:t>
            </a:r>
            <a:r>
              <a:rPr lang="en-US" altLang="zh-TW" dirty="0">
                <a:ea typeface="新細明體" pitchFamily="18" charset="-120"/>
              </a:rPr>
              <a:t>  is </a:t>
            </a:r>
            <a:r>
              <a:rPr lang="en-US" altLang="zh-TW" i="1" dirty="0">
                <a:ea typeface="新細明體" pitchFamily="18" charset="-120"/>
              </a:rPr>
              <a:t>O(n</a:t>
            </a:r>
            <a:r>
              <a:rPr lang="en-US" altLang="zh-TW" i="1" baseline="30000" dirty="0">
                <a:ea typeface="新細明體" pitchFamily="18" charset="-120"/>
              </a:rPr>
              <a:t>3</a:t>
            </a:r>
            <a:r>
              <a:rPr lang="en-US" altLang="zh-TW" i="1" dirty="0">
                <a:ea typeface="新細明體" pitchFamily="18" charset="-120"/>
              </a:rPr>
              <a:t>).</a:t>
            </a:r>
            <a:r>
              <a:rPr lang="en-US" altLang="zh-TW" dirty="0">
                <a:ea typeface="新細明體" pitchFamily="18" charset="-120"/>
              </a:rPr>
              <a:t>  </a:t>
            </a:r>
          </a:p>
        </p:txBody>
      </p:sp>
      <p:sp>
        <p:nvSpPr>
          <p:cNvPr id="6" name="Slide Number Placeholder 5"/>
          <p:cNvSpPr>
            <a:spLocks noGrp="1"/>
          </p:cNvSpPr>
          <p:nvPr>
            <p:ph type="sldNum" sz="quarter" idx="12"/>
          </p:nvPr>
        </p:nvSpPr>
        <p:spPr/>
        <p:txBody>
          <a:bodyPr/>
          <a:lstStyle/>
          <a:p>
            <a:fld id="{8D82EF28-112C-4B6B-9A75-ACE4AB28B0C5}" type="slidenum">
              <a:rPr lang="zh-TW" altLang="en-US"/>
              <a:pPr/>
              <a:t>36</a:t>
            </a:fld>
            <a:endParaRPr lang="en-US" altLang="zh-TW"/>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zh-TW" sz="4000">
                <a:ea typeface="新細明體" pitchFamily="18" charset="-120"/>
              </a:rPr>
              <a:t>Big-Oh Notation </a:t>
            </a:r>
            <a:r>
              <a:rPr lang="en-US" altLang="zh-TW" sz="3200">
                <a:ea typeface="新細明體" pitchFamily="18" charset="-120"/>
              </a:rPr>
              <a:t>(Formal Definition)</a:t>
            </a:r>
          </a:p>
        </p:txBody>
      </p:sp>
      <p:sp>
        <p:nvSpPr>
          <p:cNvPr id="23555" name="Rectangle 3" descr="Rectangle: Click to edit Master text styles&#10;Second level&#10;Third level&#10;Fourth level&#10;Fifth level"/>
          <p:cNvSpPr>
            <a:spLocks noGrp="1" noChangeArrowheads="1"/>
          </p:cNvSpPr>
          <p:nvPr>
            <p:ph idx="1"/>
          </p:nvPr>
        </p:nvSpPr>
        <p:spPr>
          <a:xfrm>
            <a:off x="838200" y="1600200"/>
            <a:ext cx="3886200" cy="4419600"/>
          </a:xfrm>
        </p:spPr>
        <p:txBody>
          <a:bodyPr/>
          <a:lstStyle/>
          <a:p>
            <a:r>
              <a:rPr lang="en-US" altLang="zh-TW" sz="2400" dirty="0">
                <a:ea typeface="新細明體" pitchFamily="18" charset="-120"/>
              </a:rPr>
              <a:t>Given functions </a:t>
            </a:r>
            <a:r>
              <a:rPr lang="en-US" altLang="zh-TW" sz="2400" b="1" i="1" dirty="0">
                <a:latin typeface="Times New Roman" pitchFamily="18" charset="0"/>
                <a:ea typeface="新細明體" pitchFamily="18" charset="-120"/>
                <a:sym typeface="Symbol" pitchFamily="18" charset="2"/>
              </a:rPr>
              <a:t>f</a:t>
            </a:r>
            <a:r>
              <a:rPr lang="en-US" altLang="zh-TW" sz="2400" dirty="0">
                <a:latin typeface="Times New Roman" pitchFamily="18" charset="0"/>
                <a:ea typeface="新細明體" pitchFamily="18" charset="-120"/>
                <a:sym typeface="Symbol" pitchFamily="18" charset="2"/>
              </a:rPr>
              <a:t>(</a:t>
            </a:r>
            <a:r>
              <a:rPr lang="en-US" altLang="zh-TW" sz="2400" b="1" i="1" dirty="0">
                <a:latin typeface="Times New Roman" pitchFamily="18" charset="0"/>
                <a:ea typeface="新細明體" pitchFamily="18" charset="-120"/>
                <a:sym typeface="Symbol" pitchFamily="18" charset="2"/>
              </a:rPr>
              <a:t>n</a:t>
            </a:r>
            <a:r>
              <a:rPr lang="en-US" altLang="zh-TW" sz="2400" dirty="0">
                <a:latin typeface="Times New Roman" pitchFamily="18" charset="0"/>
                <a:ea typeface="新細明體" pitchFamily="18" charset="-120"/>
                <a:sym typeface="Symbol" pitchFamily="18" charset="2"/>
              </a:rPr>
              <a:t>) </a:t>
            </a:r>
            <a:r>
              <a:rPr lang="en-US" altLang="zh-TW" sz="2400" dirty="0">
                <a:ea typeface="新細明體" pitchFamily="18" charset="-120"/>
              </a:rPr>
              <a:t>and </a:t>
            </a:r>
            <a:r>
              <a:rPr lang="en-US" altLang="zh-TW" sz="2400" b="1" i="1" dirty="0">
                <a:latin typeface="Times New Roman" pitchFamily="18" charset="0"/>
                <a:ea typeface="新細明體" pitchFamily="18" charset="-120"/>
                <a:sym typeface="Symbol" pitchFamily="18" charset="2"/>
              </a:rPr>
              <a:t>g</a:t>
            </a:r>
            <a:r>
              <a:rPr lang="en-US" altLang="zh-TW" sz="2400" dirty="0">
                <a:latin typeface="Times New Roman" pitchFamily="18" charset="0"/>
                <a:ea typeface="新細明體" pitchFamily="18" charset="-120"/>
                <a:sym typeface="Symbol" pitchFamily="18" charset="2"/>
              </a:rPr>
              <a:t>(</a:t>
            </a:r>
            <a:r>
              <a:rPr lang="en-US" altLang="zh-TW" sz="2400" b="1" i="1" dirty="0">
                <a:latin typeface="Times New Roman" pitchFamily="18" charset="0"/>
                <a:ea typeface="新細明體" pitchFamily="18" charset="-120"/>
                <a:sym typeface="Symbol" pitchFamily="18" charset="2"/>
              </a:rPr>
              <a:t>n</a:t>
            </a:r>
            <a:r>
              <a:rPr lang="en-US" altLang="zh-TW" sz="2400" dirty="0">
                <a:latin typeface="Times New Roman" pitchFamily="18" charset="0"/>
                <a:ea typeface="新細明體" pitchFamily="18" charset="-120"/>
                <a:sym typeface="Symbol" pitchFamily="18" charset="2"/>
              </a:rPr>
              <a:t>)</a:t>
            </a:r>
            <a:r>
              <a:rPr lang="en-US" altLang="zh-TW" sz="2400" dirty="0">
                <a:ea typeface="新細明體" pitchFamily="18" charset="-120"/>
                <a:sym typeface="Symbol" pitchFamily="18" charset="2"/>
              </a:rPr>
              <a:t>, </a:t>
            </a:r>
            <a:r>
              <a:rPr lang="en-US" altLang="zh-TW" sz="2400" dirty="0">
                <a:ea typeface="新細明體" pitchFamily="18" charset="-120"/>
              </a:rPr>
              <a:t>we say that </a:t>
            </a:r>
            <a:r>
              <a:rPr lang="en-US" altLang="zh-TW" sz="2400" b="1" i="1" dirty="0">
                <a:latin typeface="Times New Roman" pitchFamily="18" charset="0"/>
                <a:ea typeface="新細明體" pitchFamily="18" charset="-120"/>
                <a:sym typeface="Symbol" pitchFamily="18" charset="2"/>
              </a:rPr>
              <a:t>f</a:t>
            </a:r>
            <a:r>
              <a:rPr lang="en-US" altLang="zh-TW" sz="2400" dirty="0">
                <a:latin typeface="Times New Roman" pitchFamily="18" charset="0"/>
                <a:ea typeface="新細明體" pitchFamily="18" charset="-120"/>
                <a:sym typeface="Symbol" pitchFamily="18" charset="2"/>
              </a:rPr>
              <a:t>(</a:t>
            </a:r>
            <a:r>
              <a:rPr lang="en-US" altLang="zh-TW" sz="2400" b="1" i="1" dirty="0">
                <a:latin typeface="Times New Roman" pitchFamily="18" charset="0"/>
                <a:ea typeface="新細明體" pitchFamily="18" charset="-120"/>
                <a:sym typeface="Symbol" pitchFamily="18" charset="2"/>
              </a:rPr>
              <a:t>n</a:t>
            </a:r>
            <a:r>
              <a:rPr lang="en-US" altLang="zh-TW" sz="2400" dirty="0">
                <a:latin typeface="Times New Roman" pitchFamily="18" charset="0"/>
                <a:ea typeface="新細明體" pitchFamily="18" charset="-120"/>
                <a:sym typeface="Symbol" pitchFamily="18" charset="2"/>
              </a:rPr>
              <a:t>) </a:t>
            </a:r>
            <a:r>
              <a:rPr lang="en-US" altLang="zh-TW" sz="2400" dirty="0">
                <a:ea typeface="新細明體" pitchFamily="18" charset="-120"/>
              </a:rPr>
              <a:t>is </a:t>
            </a:r>
            <a:r>
              <a:rPr lang="en-US" altLang="zh-TW" sz="2400" b="1" i="1" dirty="0">
                <a:latin typeface="Times New Roman" pitchFamily="18" charset="0"/>
                <a:ea typeface="新細明體" pitchFamily="18" charset="-120"/>
                <a:sym typeface="Symbol" pitchFamily="18" charset="2"/>
              </a:rPr>
              <a:t>O</a:t>
            </a:r>
            <a:r>
              <a:rPr lang="en-US" altLang="zh-TW" sz="2400" dirty="0">
                <a:latin typeface="Times New Roman" pitchFamily="18" charset="0"/>
                <a:ea typeface="新細明體" pitchFamily="18" charset="-120"/>
                <a:sym typeface="Symbol" pitchFamily="18" charset="2"/>
              </a:rPr>
              <a:t>(</a:t>
            </a:r>
            <a:r>
              <a:rPr lang="en-US" altLang="zh-TW" sz="2400" b="1" i="1" dirty="0">
                <a:latin typeface="Times New Roman" pitchFamily="18" charset="0"/>
                <a:ea typeface="新細明體" pitchFamily="18" charset="-120"/>
                <a:sym typeface="Symbol" pitchFamily="18" charset="2"/>
              </a:rPr>
              <a:t>g</a:t>
            </a:r>
            <a:r>
              <a:rPr lang="en-US" altLang="zh-TW" sz="2400" dirty="0">
                <a:latin typeface="Times New Roman" pitchFamily="18" charset="0"/>
                <a:ea typeface="新細明體" pitchFamily="18" charset="-120"/>
                <a:sym typeface="Symbol" pitchFamily="18" charset="2"/>
              </a:rPr>
              <a:t>(</a:t>
            </a:r>
            <a:r>
              <a:rPr lang="en-US" altLang="zh-TW" sz="2400" b="1" i="1" dirty="0">
                <a:latin typeface="Times New Roman" pitchFamily="18" charset="0"/>
                <a:ea typeface="新細明體" pitchFamily="18" charset="-120"/>
                <a:sym typeface="Symbol" pitchFamily="18" charset="2"/>
              </a:rPr>
              <a:t>n</a:t>
            </a:r>
            <a:r>
              <a:rPr lang="en-US" altLang="zh-TW" sz="2400" dirty="0">
                <a:latin typeface="Times New Roman" pitchFamily="18" charset="0"/>
                <a:ea typeface="新細明體" pitchFamily="18" charset="-120"/>
                <a:sym typeface="Symbol" pitchFamily="18" charset="2"/>
              </a:rPr>
              <a:t>))</a:t>
            </a:r>
            <a:r>
              <a:rPr lang="en-US" altLang="zh-TW" sz="2400" dirty="0">
                <a:ea typeface="新細明體" pitchFamily="18" charset="-120"/>
                <a:sym typeface="Symbol" pitchFamily="18" charset="2"/>
              </a:rPr>
              <a:t> </a:t>
            </a:r>
            <a:r>
              <a:rPr lang="en-US" altLang="zh-TW" sz="2400" dirty="0">
                <a:ea typeface="新細明體" pitchFamily="18" charset="-120"/>
              </a:rPr>
              <a:t>if there are positive constants</a:t>
            </a:r>
            <a:br>
              <a:rPr lang="en-US" altLang="zh-TW" sz="2400" dirty="0">
                <a:ea typeface="新細明體" pitchFamily="18" charset="-120"/>
              </a:rPr>
            </a:br>
            <a:r>
              <a:rPr lang="en-US" altLang="zh-TW" sz="2400" b="1" i="1" dirty="0">
                <a:latin typeface="Times New Roman" pitchFamily="18" charset="0"/>
                <a:ea typeface="新細明體" pitchFamily="18" charset="-120"/>
                <a:sym typeface="Symbol" pitchFamily="18" charset="2"/>
              </a:rPr>
              <a:t>c</a:t>
            </a:r>
            <a:r>
              <a:rPr lang="en-US" altLang="zh-TW" sz="2400" dirty="0">
                <a:ea typeface="新細明體" pitchFamily="18" charset="-120"/>
              </a:rPr>
              <a:t> and </a:t>
            </a:r>
            <a:r>
              <a:rPr lang="en-US" altLang="zh-TW" sz="2400" b="1" i="1" dirty="0">
                <a:latin typeface="Times New Roman" pitchFamily="18" charset="0"/>
                <a:ea typeface="新細明體" pitchFamily="18" charset="-120"/>
                <a:sym typeface="Symbol" pitchFamily="18" charset="2"/>
              </a:rPr>
              <a:t>n</a:t>
            </a:r>
            <a:r>
              <a:rPr lang="en-US" altLang="zh-TW" sz="2400" b="1" baseline="-25000" dirty="0">
                <a:latin typeface="Times New Roman" pitchFamily="18" charset="0"/>
                <a:ea typeface="新細明體" pitchFamily="18" charset="-120"/>
                <a:sym typeface="Symbol" pitchFamily="18" charset="2"/>
              </a:rPr>
              <a:t>0</a:t>
            </a:r>
            <a:r>
              <a:rPr lang="en-US" altLang="zh-TW" sz="2400" dirty="0">
                <a:ea typeface="新細明體" pitchFamily="18" charset="-120"/>
              </a:rPr>
              <a:t> such that</a:t>
            </a:r>
          </a:p>
          <a:p>
            <a:pPr>
              <a:buFont typeface="Wingdings" pitchFamily="2" charset="2"/>
              <a:buNone/>
            </a:pPr>
            <a:r>
              <a:rPr lang="en-US" altLang="zh-TW" sz="2800" b="1" i="1" dirty="0">
                <a:latin typeface="Times New Roman" pitchFamily="18" charset="0"/>
                <a:ea typeface="新細明體" pitchFamily="18" charset="-120"/>
                <a:sym typeface="Symbol" pitchFamily="18" charset="2"/>
              </a:rPr>
              <a:t>	</a:t>
            </a:r>
            <a:r>
              <a:rPr lang="en-US" altLang="zh-TW" sz="2400" b="1" i="1" dirty="0">
                <a:latin typeface="Times New Roman" pitchFamily="18" charset="0"/>
                <a:ea typeface="新細明體" pitchFamily="18" charset="-120"/>
                <a:sym typeface="Symbol" pitchFamily="18" charset="2"/>
              </a:rPr>
              <a:t>f</a:t>
            </a:r>
            <a:r>
              <a:rPr lang="en-US" altLang="zh-TW" sz="2400" dirty="0">
                <a:latin typeface="Times New Roman" pitchFamily="18" charset="0"/>
                <a:ea typeface="新細明體" pitchFamily="18" charset="-120"/>
                <a:sym typeface="Symbol" pitchFamily="18" charset="2"/>
              </a:rPr>
              <a:t>(</a:t>
            </a:r>
            <a:r>
              <a:rPr lang="en-US" altLang="zh-TW" sz="2400" b="1" i="1" dirty="0">
                <a:latin typeface="Times New Roman" pitchFamily="18" charset="0"/>
                <a:ea typeface="新細明體" pitchFamily="18" charset="-120"/>
                <a:sym typeface="Symbol" pitchFamily="18" charset="2"/>
              </a:rPr>
              <a:t>n</a:t>
            </a:r>
            <a:r>
              <a:rPr lang="en-US" altLang="zh-TW" sz="2400" dirty="0">
                <a:latin typeface="Times New Roman" pitchFamily="18" charset="0"/>
                <a:ea typeface="新細明體" pitchFamily="18" charset="-120"/>
                <a:sym typeface="Symbol" pitchFamily="18" charset="2"/>
              </a:rPr>
              <a:t>)</a:t>
            </a:r>
            <a:r>
              <a:rPr lang="en-US" altLang="zh-TW" sz="2400" dirty="0">
                <a:ea typeface="新細明體" pitchFamily="18" charset="-120"/>
              </a:rPr>
              <a:t> </a:t>
            </a:r>
            <a:r>
              <a:rPr lang="en-US" altLang="zh-TW" sz="2400" dirty="0">
                <a:latin typeface="Symbol" pitchFamily="18" charset="2"/>
                <a:ea typeface="新細明體" pitchFamily="18" charset="-120"/>
                <a:sym typeface="Symbol" pitchFamily="18" charset="2"/>
              </a:rPr>
              <a:t></a:t>
            </a:r>
            <a:r>
              <a:rPr lang="en-US" altLang="zh-TW" sz="2400" dirty="0">
                <a:ea typeface="新細明體" pitchFamily="18" charset="-120"/>
              </a:rPr>
              <a:t> </a:t>
            </a:r>
            <a:r>
              <a:rPr lang="en-US" altLang="zh-TW" sz="2400" b="1" i="1" dirty="0">
                <a:latin typeface="Times New Roman" pitchFamily="18" charset="0"/>
                <a:ea typeface="新細明體" pitchFamily="18" charset="-120"/>
                <a:sym typeface="Symbol" pitchFamily="18" charset="2"/>
              </a:rPr>
              <a:t>cg</a:t>
            </a:r>
            <a:r>
              <a:rPr lang="en-US" altLang="zh-TW" sz="2400" dirty="0">
                <a:latin typeface="Times New Roman" pitchFamily="18" charset="0"/>
                <a:ea typeface="新細明體" pitchFamily="18" charset="-120"/>
                <a:sym typeface="Symbol" pitchFamily="18" charset="2"/>
              </a:rPr>
              <a:t>(</a:t>
            </a:r>
            <a:r>
              <a:rPr lang="en-US" altLang="zh-TW" sz="2400" b="1" i="1" dirty="0">
                <a:latin typeface="Times New Roman" pitchFamily="18" charset="0"/>
                <a:ea typeface="新細明體" pitchFamily="18" charset="-120"/>
                <a:sym typeface="Symbol" pitchFamily="18" charset="2"/>
              </a:rPr>
              <a:t>n</a:t>
            </a:r>
            <a:r>
              <a:rPr lang="en-US" altLang="zh-TW" sz="2400" dirty="0">
                <a:latin typeface="Times New Roman" pitchFamily="18" charset="0"/>
                <a:ea typeface="新細明體" pitchFamily="18" charset="-120"/>
                <a:sym typeface="Symbol" pitchFamily="18" charset="2"/>
              </a:rPr>
              <a:t>)  </a:t>
            </a:r>
            <a:r>
              <a:rPr lang="en-US" altLang="zh-TW" sz="2400" dirty="0">
                <a:ea typeface="新細明體" pitchFamily="18" charset="-120"/>
              </a:rPr>
              <a:t>for </a:t>
            </a:r>
            <a:r>
              <a:rPr lang="en-US" altLang="zh-TW" sz="2400" b="1" i="1" dirty="0">
                <a:latin typeface="Times New Roman" pitchFamily="18" charset="0"/>
                <a:ea typeface="新細明體" pitchFamily="18" charset="-120"/>
                <a:sym typeface="Symbol" pitchFamily="18" charset="2"/>
              </a:rPr>
              <a:t>n </a:t>
            </a:r>
            <a:r>
              <a:rPr lang="en-US" altLang="zh-TW" sz="2400" dirty="0">
                <a:latin typeface="Symbol" pitchFamily="18" charset="2"/>
                <a:ea typeface="新細明體" pitchFamily="18" charset="-120"/>
                <a:sym typeface="Symbol" pitchFamily="18" charset="2"/>
              </a:rPr>
              <a:t></a:t>
            </a:r>
            <a:r>
              <a:rPr lang="en-US" altLang="zh-TW" sz="2400" dirty="0">
                <a:ea typeface="新細明體" pitchFamily="18" charset="-120"/>
              </a:rPr>
              <a:t> </a:t>
            </a:r>
            <a:r>
              <a:rPr lang="en-US" altLang="zh-TW" sz="2400" b="1" i="1" dirty="0">
                <a:latin typeface="Times New Roman" pitchFamily="18" charset="0"/>
                <a:ea typeface="新細明體" pitchFamily="18" charset="-120"/>
                <a:sym typeface="Symbol" pitchFamily="18" charset="2"/>
              </a:rPr>
              <a:t>n</a:t>
            </a:r>
            <a:r>
              <a:rPr lang="en-US" altLang="zh-TW" sz="2400" b="1" baseline="-25000" dirty="0">
                <a:latin typeface="Times New Roman" pitchFamily="18" charset="0"/>
                <a:ea typeface="新細明體" pitchFamily="18" charset="-120"/>
                <a:sym typeface="Symbol" pitchFamily="18" charset="2"/>
              </a:rPr>
              <a:t>0</a:t>
            </a:r>
          </a:p>
          <a:p>
            <a:r>
              <a:rPr lang="en-US" altLang="zh-TW" sz="2400" dirty="0">
                <a:ea typeface="新細明體" pitchFamily="18" charset="-120"/>
              </a:rPr>
              <a:t>Example: </a:t>
            </a:r>
            <a:r>
              <a:rPr lang="en-US" altLang="zh-TW" sz="2400" dirty="0">
                <a:latin typeface="Times New Roman" pitchFamily="18" charset="0"/>
                <a:ea typeface="新細明體" pitchFamily="18" charset="-120"/>
                <a:sym typeface="Symbol" pitchFamily="18" charset="2"/>
              </a:rPr>
              <a:t>2</a:t>
            </a:r>
            <a:r>
              <a:rPr lang="en-US" altLang="zh-TW" sz="2400" b="1" i="1" dirty="0">
                <a:latin typeface="Times New Roman" pitchFamily="18" charset="0"/>
                <a:ea typeface="新細明體" pitchFamily="18" charset="-120"/>
                <a:sym typeface="Symbol" pitchFamily="18" charset="2"/>
              </a:rPr>
              <a:t>n</a:t>
            </a:r>
            <a:r>
              <a:rPr lang="en-US" altLang="zh-TW" sz="2400" b="1" dirty="0">
                <a:latin typeface="Times New Roman" pitchFamily="18" charset="0"/>
                <a:ea typeface="新細明體" pitchFamily="18" charset="-120"/>
                <a:sym typeface="Symbol" pitchFamily="18" charset="2"/>
              </a:rPr>
              <a:t> </a:t>
            </a:r>
            <a:r>
              <a:rPr lang="en-US" altLang="zh-TW" sz="2400" dirty="0">
                <a:latin typeface="Symbol" pitchFamily="18" charset="2"/>
                <a:ea typeface="新細明體" pitchFamily="18" charset="-120"/>
                <a:sym typeface="Symbol" pitchFamily="18" charset="2"/>
              </a:rPr>
              <a:t>+</a:t>
            </a:r>
            <a:r>
              <a:rPr lang="en-US" altLang="zh-TW" sz="2400" b="1" dirty="0">
                <a:latin typeface="Times New Roman" pitchFamily="18" charset="0"/>
                <a:ea typeface="新細明體" pitchFamily="18" charset="-120"/>
                <a:sym typeface="Symbol" pitchFamily="18" charset="2"/>
              </a:rPr>
              <a:t> </a:t>
            </a:r>
            <a:r>
              <a:rPr lang="en-US" altLang="zh-TW" sz="2400" dirty="0">
                <a:latin typeface="Times New Roman" pitchFamily="18" charset="0"/>
                <a:ea typeface="新細明體" pitchFamily="18" charset="-120"/>
                <a:sym typeface="Symbol" pitchFamily="18" charset="2"/>
              </a:rPr>
              <a:t>10</a:t>
            </a:r>
            <a:r>
              <a:rPr lang="en-US" altLang="zh-TW" sz="2400" dirty="0">
                <a:ea typeface="新細明體" pitchFamily="18" charset="-120"/>
                <a:sym typeface="Symbol" pitchFamily="18" charset="2"/>
              </a:rPr>
              <a:t> is </a:t>
            </a:r>
            <a:r>
              <a:rPr lang="en-US" altLang="zh-TW" sz="2400" b="1" i="1" dirty="0">
                <a:latin typeface="Times New Roman" pitchFamily="18" charset="0"/>
                <a:ea typeface="新細明體" pitchFamily="18" charset="-120"/>
                <a:sym typeface="Symbol" pitchFamily="18" charset="2"/>
              </a:rPr>
              <a:t>O</a:t>
            </a:r>
            <a:r>
              <a:rPr lang="en-US" altLang="zh-TW" sz="2400" dirty="0">
                <a:latin typeface="Times New Roman" pitchFamily="18" charset="0"/>
                <a:ea typeface="新細明體" pitchFamily="18" charset="-120"/>
                <a:sym typeface="Symbol" pitchFamily="18" charset="2"/>
              </a:rPr>
              <a:t>(</a:t>
            </a:r>
            <a:r>
              <a:rPr lang="en-US" altLang="zh-TW" sz="2400" b="1" i="1" dirty="0">
                <a:latin typeface="Times New Roman" pitchFamily="18" charset="0"/>
                <a:ea typeface="新細明體" pitchFamily="18" charset="-120"/>
                <a:sym typeface="Symbol" pitchFamily="18" charset="2"/>
              </a:rPr>
              <a:t>n</a:t>
            </a:r>
            <a:r>
              <a:rPr lang="en-US" altLang="zh-TW" sz="2400" dirty="0">
                <a:latin typeface="Times New Roman" pitchFamily="18" charset="0"/>
                <a:ea typeface="新細明體" pitchFamily="18" charset="-120"/>
                <a:sym typeface="Symbol" pitchFamily="18" charset="2"/>
              </a:rPr>
              <a:t>)</a:t>
            </a:r>
          </a:p>
          <a:p>
            <a:pPr lvl="1"/>
            <a:r>
              <a:rPr lang="en-US" altLang="zh-TW" sz="2000" dirty="0">
                <a:latin typeface="Times New Roman" pitchFamily="18" charset="0"/>
                <a:ea typeface="新細明體" pitchFamily="18" charset="-120"/>
                <a:sym typeface="Symbol" pitchFamily="18" charset="2"/>
              </a:rPr>
              <a:t>2</a:t>
            </a:r>
            <a:r>
              <a:rPr lang="en-US" altLang="zh-TW" sz="2000" b="1" i="1" dirty="0">
                <a:latin typeface="Times New Roman" pitchFamily="18" charset="0"/>
                <a:ea typeface="新細明體" pitchFamily="18" charset="-120"/>
                <a:sym typeface="Symbol" pitchFamily="18" charset="2"/>
              </a:rPr>
              <a:t>n</a:t>
            </a:r>
            <a:r>
              <a:rPr lang="en-US" altLang="zh-TW" sz="2000" b="1" dirty="0">
                <a:latin typeface="Times New Roman" pitchFamily="18" charset="0"/>
                <a:ea typeface="新細明體" pitchFamily="18" charset="-120"/>
                <a:sym typeface="Symbol" pitchFamily="18" charset="2"/>
              </a:rPr>
              <a:t> </a:t>
            </a:r>
            <a:r>
              <a:rPr lang="en-US" altLang="zh-TW" sz="2000" dirty="0">
                <a:latin typeface="Symbol" pitchFamily="18" charset="2"/>
                <a:ea typeface="新細明體" pitchFamily="18" charset="-120"/>
                <a:sym typeface="Symbol" pitchFamily="18" charset="2"/>
              </a:rPr>
              <a:t>+</a:t>
            </a:r>
            <a:r>
              <a:rPr lang="en-US" altLang="zh-TW" sz="2000" b="1" dirty="0">
                <a:latin typeface="Times New Roman" pitchFamily="18" charset="0"/>
                <a:ea typeface="新細明體" pitchFamily="18" charset="-120"/>
                <a:sym typeface="Symbol" pitchFamily="18" charset="2"/>
              </a:rPr>
              <a:t> </a:t>
            </a:r>
            <a:r>
              <a:rPr lang="en-US" altLang="zh-TW" sz="2000" dirty="0">
                <a:latin typeface="Times New Roman" pitchFamily="18" charset="0"/>
                <a:ea typeface="新細明體" pitchFamily="18" charset="-120"/>
                <a:sym typeface="Symbol" pitchFamily="18" charset="2"/>
              </a:rPr>
              <a:t>10</a:t>
            </a:r>
            <a:r>
              <a:rPr lang="en-US" altLang="zh-TW" sz="2000" b="1" i="1" dirty="0">
                <a:latin typeface="Times New Roman" pitchFamily="18" charset="0"/>
                <a:ea typeface="新細明體" pitchFamily="18" charset="-120"/>
                <a:sym typeface="Symbol" pitchFamily="18" charset="2"/>
              </a:rPr>
              <a:t> </a:t>
            </a:r>
            <a:r>
              <a:rPr lang="en-US" altLang="zh-TW" sz="2000" dirty="0">
                <a:latin typeface="Symbol" pitchFamily="18" charset="2"/>
                <a:ea typeface="新細明體" pitchFamily="18" charset="-120"/>
                <a:sym typeface="Symbol" pitchFamily="18" charset="2"/>
              </a:rPr>
              <a:t></a:t>
            </a:r>
            <a:r>
              <a:rPr lang="en-US" altLang="zh-TW" sz="2000" dirty="0">
                <a:ea typeface="新細明體" pitchFamily="18" charset="-120"/>
              </a:rPr>
              <a:t> </a:t>
            </a:r>
            <a:r>
              <a:rPr lang="en-US" altLang="zh-TW" sz="2000" b="1" i="1" dirty="0" err="1">
                <a:latin typeface="Times New Roman" pitchFamily="18" charset="0"/>
                <a:ea typeface="新細明體" pitchFamily="18" charset="-120"/>
                <a:sym typeface="Symbol" pitchFamily="18" charset="2"/>
              </a:rPr>
              <a:t>cn</a:t>
            </a:r>
            <a:endParaRPr lang="en-US" altLang="zh-TW" sz="2000" b="1" i="1" dirty="0">
              <a:latin typeface="Times New Roman" pitchFamily="18" charset="0"/>
              <a:ea typeface="新細明體" pitchFamily="18" charset="-120"/>
              <a:sym typeface="Symbol" pitchFamily="18" charset="2"/>
            </a:endParaRPr>
          </a:p>
          <a:p>
            <a:pPr lvl="1"/>
            <a:r>
              <a:rPr lang="en-US" altLang="zh-TW" sz="2000" dirty="0">
                <a:latin typeface="Times New Roman" pitchFamily="18" charset="0"/>
                <a:ea typeface="新細明體" pitchFamily="18" charset="-120"/>
                <a:sym typeface="Symbol" pitchFamily="18" charset="2"/>
              </a:rPr>
              <a:t>(</a:t>
            </a:r>
            <a:r>
              <a:rPr lang="en-US" altLang="zh-TW" sz="2000" b="1" i="1" dirty="0">
                <a:latin typeface="Times New Roman" pitchFamily="18" charset="0"/>
                <a:ea typeface="新細明體" pitchFamily="18" charset="-120"/>
                <a:sym typeface="Symbol" pitchFamily="18" charset="2"/>
              </a:rPr>
              <a:t>c</a:t>
            </a:r>
            <a:r>
              <a:rPr lang="en-US" altLang="zh-TW" sz="2000" dirty="0">
                <a:latin typeface="Times New Roman" pitchFamily="18" charset="0"/>
                <a:ea typeface="新細明體" pitchFamily="18" charset="-120"/>
                <a:sym typeface="Symbol" pitchFamily="18" charset="2"/>
              </a:rPr>
              <a:t> </a:t>
            </a:r>
            <a:r>
              <a:rPr lang="en-US" altLang="zh-TW" sz="2000" dirty="0">
                <a:latin typeface="Symbol" pitchFamily="18" charset="2"/>
                <a:ea typeface="新細明體" pitchFamily="18" charset="-120"/>
                <a:sym typeface="Symbol" pitchFamily="18" charset="2"/>
              </a:rPr>
              <a:t></a:t>
            </a:r>
            <a:r>
              <a:rPr lang="en-US" altLang="zh-TW" sz="2000" dirty="0">
                <a:latin typeface="Times New Roman" pitchFamily="18" charset="0"/>
                <a:ea typeface="新細明體" pitchFamily="18" charset="-120"/>
                <a:sym typeface="Symbol" pitchFamily="18" charset="2"/>
              </a:rPr>
              <a:t> 2) </a:t>
            </a:r>
            <a:r>
              <a:rPr lang="en-US" altLang="zh-TW" sz="2000" b="1" i="1" dirty="0">
                <a:latin typeface="Times New Roman" pitchFamily="18" charset="0"/>
                <a:ea typeface="新細明體" pitchFamily="18" charset="-120"/>
                <a:sym typeface="Symbol" pitchFamily="18" charset="2"/>
              </a:rPr>
              <a:t>n </a:t>
            </a:r>
            <a:r>
              <a:rPr lang="en-US" altLang="zh-TW" sz="2000" dirty="0">
                <a:latin typeface="Symbol" pitchFamily="18" charset="2"/>
                <a:ea typeface="新細明體" pitchFamily="18" charset="-120"/>
                <a:sym typeface="Symbol" pitchFamily="18" charset="2"/>
              </a:rPr>
              <a:t> </a:t>
            </a:r>
            <a:r>
              <a:rPr lang="en-US" altLang="zh-TW" sz="2000" dirty="0">
                <a:latin typeface="Times New Roman" pitchFamily="18" charset="0"/>
                <a:ea typeface="新細明體" pitchFamily="18" charset="-120"/>
                <a:sym typeface="Symbol" pitchFamily="18" charset="2"/>
              </a:rPr>
              <a:t>10</a:t>
            </a:r>
          </a:p>
          <a:p>
            <a:pPr lvl="1"/>
            <a:r>
              <a:rPr lang="en-US" altLang="zh-TW" sz="2000" b="1" i="1" dirty="0">
                <a:latin typeface="Times New Roman" pitchFamily="18" charset="0"/>
                <a:ea typeface="新細明體" pitchFamily="18" charset="-120"/>
                <a:sym typeface="Symbol" pitchFamily="18" charset="2"/>
              </a:rPr>
              <a:t>n </a:t>
            </a:r>
            <a:r>
              <a:rPr lang="en-US" altLang="zh-TW" sz="2000" dirty="0">
                <a:latin typeface="Symbol" pitchFamily="18" charset="2"/>
                <a:ea typeface="新細明體" pitchFamily="18" charset="-120"/>
                <a:sym typeface="Symbol" pitchFamily="18" charset="2"/>
              </a:rPr>
              <a:t> </a:t>
            </a:r>
            <a:r>
              <a:rPr lang="en-US" altLang="zh-TW" sz="2000" dirty="0">
                <a:latin typeface="Times New Roman" pitchFamily="18" charset="0"/>
                <a:ea typeface="新細明體" pitchFamily="18" charset="-120"/>
                <a:sym typeface="Symbol" pitchFamily="18" charset="2"/>
              </a:rPr>
              <a:t>10</a:t>
            </a:r>
            <a:r>
              <a:rPr lang="en-US" altLang="zh-TW" sz="2000" dirty="0">
                <a:latin typeface="Symbol" pitchFamily="18" charset="2"/>
                <a:ea typeface="新細明體" pitchFamily="18" charset="-120"/>
                <a:sym typeface="Symbol" pitchFamily="18" charset="2"/>
              </a:rPr>
              <a:t>/</a:t>
            </a:r>
            <a:r>
              <a:rPr lang="en-US" altLang="zh-TW" sz="2000" dirty="0">
                <a:latin typeface="Times New Roman" pitchFamily="18" charset="0"/>
                <a:ea typeface="新細明體" pitchFamily="18" charset="-120"/>
                <a:sym typeface="Symbol" pitchFamily="18" charset="2"/>
              </a:rPr>
              <a:t>(</a:t>
            </a:r>
            <a:r>
              <a:rPr lang="en-US" altLang="zh-TW" sz="2000" b="1" i="1" dirty="0">
                <a:latin typeface="Times New Roman" pitchFamily="18" charset="0"/>
                <a:ea typeface="新細明體" pitchFamily="18" charset="-120"/>
                <a:sym typeface="Symbol" pitchFamily="18" charset="2"/>
              </a:rPr>
              <a:t>c</a:t>
            </a:r>
            <a:r>
              <a:rPr lang="en-US" altLang="zh-TW" sz="2000" dirty="0">
                <a:latin typeface="Times New Roman" pitchFamily="18" charset="0"/>
                <a:ea typeface="新細明體" pitchFamily="18" charset="-120"/>
                <a:sym typeface="Symbol" pitchFamily="18" charset="2"/>
              </a:rPr>
              <a:t> </a:t>
            </a:r>
            <a:r>
              <a:rPr lang="en-US" altLang="zh-TW" sz="2000" dirty="0">
                <a:latin typeface="Symbol" pitchFamily="18" charset="2"/>
                <a:ea typeface="新細明體" pitchFamily="18" charset="-120"/>
                <a:sym typeface="Symbol" pitchFamily="18" charset="2"/>
              </a:rPr>
              <a:t></a:t>
            </a:r>
            <a:r>
              <a:rPr lang="en-US" altLang="zh-TW" sz="2000" dirty="0">
                <a:latin typeface="Times New Roman" pitchFamily="18" charset="0"/>
                <a:ea typeface="新細明體" pitchFamily="18" charset="-120"/>
                <a:sym typeface="Symbol" pitchFamily="18" charset="2"/>
              </a:rPr>
              <a:t> 2)</a:t>
            </a:r>
          </a:p>
          <a:p>
            <a:pPr lvl="1"/>
            <a:r>
              <a:rPr lang="en-US" altLang="zh-TW" sz="2000" dirty="0">
                <a:ea typeface="新細明體" pitchFamily="18" charset="-120"/>
              </a:rPr>
              <a:t>Pick </a:t>
            </a:r>
            <a:r>
              <a:rPr lang="en-US" altLang="zh-TW" sz="2000" b="1" i="1" dirty="0">
                <a:latin typeface="Times New Roman" pitchFamily="18" charset="0"/>
                <a:ea typeface="新細明體" pitchFamily="18" charset="-120"/>
                <a:sym typeface="Symbol" pitchFamily="18" charset="2"/>
              </a:rPr>
              <a:t>c </a:t>
            </a:r>
            <a:r>
              <a:rPr lang="en-US" altLang="zh-TW" sz="2000" dirty="0">
                <a:latin typeface="Symbol" pitchFamily="18" charset="2"/>
                <a:ea typeface="新細明體" pitchFamily="18" charset="-120"/>
                <a:sym typeface="Symbol" pitchFamily="18" charset="2"/>
              </a:rPr>
              <a:t>= </a:t>
            </a:r>
            <a:r>
              <a:rPr lang="en-US" altLang="zh-TW" sz="2000" dirty="0">
                <a:latin typeface="Times New Roman" pitchFamily="18" charset="0"/>
                <a:ea typeface="新細明體" pitchFamily="18" charset="-120"/>
                <a:sym typeface="Symbol" pitchFamily="18" charset="2"/>
              </a:rPr>
              <a:t>3 </a:t>
            </a:r>
            <a:r>
              <a:rPr lang="en-US" altLang="zh-TW" sz="2000" dirty="0">
                <a:ea typeface="新細明體" pitchFamily="18" charset="-120"/>
              </a:rPr>
              <a:t>and </a:t>
            </a:r>
            <a:r>
              <a:rPr lang="en-US" altLang="zh-TW" sz="2000" b="1" i="1" dirty="0">
                <a:latin typeface="Times New Roman" pitchFamily="18" charset="0"/>
                <a:ea typeface="新細明體" pitchFamily="18" charset="-120"/>
                <a:sym typeface="Symbol" pitchFamily="18" charset="2"/>
              </a:rPr>
              <a:t>n</a:t>
            </a:r>
            <a:r>
              <a:rPr lang="en-US" altLang="zh-TW" sz="2000" b="1" baseline="-25000" dirty="0">
                <a:latin typeface="Times New Roman" pitchFamily="18" charset="0"/>
                <a:ea typeface="新細明體" pitchFamily="18" charset="-120"/>
                <a:sym typeface="Symbol" pitchFamily="18" charset="2"/>
              </a:rPr>
              <a:t>0 </a:t>
            </a:r>
            <a:r>
              <a:rPr lang="en-US" altLang="zh-TW" sz="2000" dirty="0">
                <a:latin typeface="Symbol" pitchFamily="18" charset="2"/>
                <a:ea typeface="新細明體" pitchFamily="18" charset="-120"/>
                <a:sym typeface="Symbol" pitchFamily="18" charset="2"/>
              </a:rPr>
              <a:t>= </a:t>
            </a:r>
            <a:r>
              <a:rPr lang="en-US" altLang="zh-TW" sz="2000" dirty="0">
                <a:latin typeface="Times New Roman" pitchFamily="18" charset="0"/>
                <a:ea typeface="新細明體" pitchFamily="18" charset="-120"/>
                <a:sym typeface="Symbol" pitchFamily="18" charset="2"/>
              </a:rPr>
              <a:t>10</a:t>
            </a:r>
            <a:endParaRPr lang="en-US" altLang="zh-TW" sz="2000" dirty="0">
              <a:ea typeface="新細明體" pitchFamily="18" charset="-120"/>
            </a:endParaRPr>
          </a:p>
          <a:p>
            <a:endParaRPr lang="zh-TW" altLang="en-US" sz="2400" dirty="0">
              <a:ea typeface="新細明體" pitchFamily="18" charset="-120"/>
            </a:endParaRPr>
          </a:p>
        </p:txBody>
      </p:sp>
      <p:sp>
        <p:nvSpPr>
          <p:cNvPr id="7" name="Slide Number Placeholder 5"/>
          <p:cNvSpPr>
            <a:spLocks noGrp="1"/>
          </p:cNvSpPr>
          <p:nvPr>
            <p:ph type="sldNum" sz="quarter" idx="12"/>
          </p:nvPr>
        </p:nvSpPr>
        <p:spPr/>
        <p:txBody>
          <a:bodyPr/>
          <a:lstStyle/>
          <a:p>
            <a:fld id="{67EA0F9C-6C5B-47B5-B102-1E6EE27AB08E}" type="slidenum">
              <a:rPr lang="zh-TW" altLang="en-US"/>
              <a:pPr/>
              <a:t>37</a:t>
            </a:fld>
            <a:endParaRPr lang="en-US" altLang="zh-TW"/>
          </a:p>
        </p:txBody>
      </p:sp>
      <p:graphicFrame>
        <p:nvGraphicFramePr>
          <p:cNvPr id="23556" name="Object 4"/>
          <p:cNvGraphicFramePr>
            <a:graphicFrameLocks noChangeAspect="1"/>
          </p:cNvGraphicFramePr>
          <p:nvPr>
            <p:extLst>
              <p:ext uri="{D42A27DB-BD31-4B8C-83A1-F6EECF244321}">
                <p14:modId xmlns:p14="http://schemas.microsoft.com/office/powerpoint/2010/main" val="1158097393"/>
              </p:ext>
            </p:extLst>
          </p:nvPr>
        </p:nvGraphicFramePr>
        <p:xfrm>
          <a:off x="4038600" y="1676400"/>
          <a:ext cx="5324475" cy="4286250"/>
        </p:xfrm>
        <a:graphic>
          <a:graphicData uri="http://schemas.openxmlformats.org/presentationml/2006/ole">
            <mc:AlternateContent xmlns:mc="http://schemas.openxmlformats.org/markup-compatibility/2006">
              <mc:Choice xmlns:v="urn:schemas-microsoft-com:vml" Requires="v">
                <p:oleObj spid="_x0000_s4103" name="Worksheet" r:id="rId3" imgW="9248851" imgH="7324649" progId="Excel.Sheet.8">
                  <p:embed followColorScheme="full"/>
                </p:oleObj>
              </mc:Choice>
              <mc:Fallback>
                <p:oleObj name="Worksheet" r:id="rId3" imgW="9248851" imgH="7324649" progId="Excel.Sheet.8">
                  <p:embed followColorScheme="full"/>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1676400"/>
                        <a:ext cx="5324475" cy="4286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zh-TW">
                <a:ea typeface="新細明體" pitchFamily="18" charset="-120"/>
              </a:rPr>
              <a:t>Big-Oh Example</a:t>
            </a:r>
          </a:p>
        </p:txBody>
      </p:sp>
      <p:sp>
        <p:nvSpPr>
          <p:cNvPr id="27651" name="Rectangle 3" descr="Rectangle: Click to edit Master text styles&#10;Second level&#10;Third level&#10;Fourth level&#10;Fifth level"/>
          <p:cNvSpPr>
            <a:spLocks noGrp="1" noChangeArrowheads="1"/>
          </p:cNvSpPr>
          <p:nvPr>
            <p:ph idx="1"/>
          </p:nvPr>
        </p:nvSpPr>
        <p:spPr>
          <a:xfrm>
            <a:off x="990600" y="1828800"/>
            <a:ext cx="3581400" cy="3657600"/>
          </a:xfrm>
        </p:spPr>
        <p:txBody>
          <a:bodyPr/>
          <a:lstStyle/>
          <a:p>
            <a:r>
              <a:rPr lang="en-US" altLang="zh-TW" sz="2400" dirty="0">
                <a:ea typeface="新細明體" pitchFamily="18" charset="-120"/>
              </a:rPr>
              <a:t>Example: the function </a:t>
            </a:r>
            <a:r>
              <a:rPr lang="en-US" altLang="zh-TW" sz="2400" b="1" i="1" dirty="0">
                <a:latin typeface="Times New Roman" pitchFamily="18" charset="0"/>
                <a:ea typeface="新細明體" pitchFamily="18" charset="-120"/>
                <a:sym typeface="Symbol" pitchFamily="18" charset="2"/>
              </a:rPr>
              <a:t>n</a:t>
            </a:r>
            <a:r>
              <a:rPr lang="en-US" altLang="zh-TW" sz="2400" baseline="30000" dirty="0">
                <a:latin typeface="Times New Roman" pitchFamily="18" charset="0"/>
                <a:ea typeface="新細明體" pitchFamily="18" charset="-120"/>
                <a:sym typeface="Symbol" pitchFamily="18" charset="2"/>
              </a:rPr>
              <a:t>2</a:t>
            </a:r>
            <a:r>
              <a:rPr lang="en-US" altLang="zh-TW" sz="2400" b="1" dirty="0">
                <a:latin typeface="Times New Roman" pitchFamily="18" charset="0"/>
                <a:ea typeface="新細明體" pitchFamily="18" charset="-120"/>
                <a:sym typeface="Symbol" pitchFamily="18" charset="2"/>
              </a:rPr>
              <a:t> </a:t>
            </a:r>
            <a:r>
              <a:rPr lang="en-US" altLang="zh-TW" sz="2400" dirty="0">
                <a:ea typeface="新細明體" pitchFamily="18" charset="-120"/>
                <a:sym typeface="Symbol" pitchFamily="18" charset="2"/>
              </a:rPr>
              <a:t>is not </a:t>
            </a:r>
            <a:r>
              <a:rPr lang="en-US" altLang="zh-TW" sz="2400" b="1" i="1" dirty="0">
                <a:latin typeface="Times New Roman" pitchFamily="18" charset="0"/>
                <a:ea typeface="新細明體" pitchFamily="18" charset="-120"/>
                <a:sym typeface="Symbol" pitchFamily="18" charset="2"/>
              </a:rPr>
              <a:t>O</a:t>
            </a:r>
            <a:r>
              <a:rPr lang="en-US" altLang="zh-TW" sz="2400" dirty="0">
                <a:latin typeface="Times New Roman" pitchFamily="18" charset="0"/>
                <a:ea typeface="新細明體" pitchFamily="18" charset="-120"/>
                <a:sym typeface="Symbol" pitchFamily="18" charset="2"/>
              </a:rPr>
              <a:t>(</a:t>
            </a:r>
            <a:r>
              <a:rPr lang="en-US" altLang="zh-TW" sz="2400" b="1" i="1" dirty="0">
                <a:latin typeface="Times New Roman" pitchFamily="18" charset="0"/>
                <a:ea typeface="新細明體" pitchFamily="18" charset="-120"/>
                <a:sym typeface="Symbol" pitchFamily="18" charset="2"/>
              </a:rPr>
              <a:t>n</a:t>
            </a:r>
            <a:r>
              <a:rPr lang="en-US" altLang="zh-TW" sz="2400" dirty="0">
                <a:latin typeface="Times New Roman" pitchFamily="18" charset="0"/>
                <a:ea typeface="新細明體" pitchFamily="18" charset="-120"/>
                <a:sym typeface="Symbol" pitchFamily="18" charset="2"/>
              </a:rPr>
              <a:t>)</a:t>
            </a:r>
          </a:p>
          <a:p>
            <a:pPr lvl="1"/>
            <a:r>
              <a:rPr lang="en-US" altLang="zh-TW" sz="2000" b="1" i="1" dirty="0">
                <a:latin typeface="Times New Roman" pitchFamily="18" charset="0"/>
                <a:ea typeface="新細明體" pitchFamily="18" charset="-120"/>
                <a:sym typeface="Symbol" pitchFamily="18" charset="2"/>
              </a:rPr>
              <a:t>n</a:t>
            </a:r>
            <a:r>
              <a:rPr lang="en-US" altLang="zh-TW" sz="2000" baseline="30000" dirty="0">
                <a:latin typeface="Times New Roman" pitchFamily="18" charset="0"/>
                <a:ea typeface="新細明體" pitchFamily="18" charset="-120"/>
                <a:sym typeface="Symbol" pitchFamily="18" charset="2"/>
              </a:rPr>
              <a:t>2</a:t>
            </a:r>
            <a:r>
              <a:rPr lang="en-US" altLang="zh-TW" sz="2000" b="1" i="1" dirty="0">
                <a:latin typeface="Times New Roman" pitchFamily="18" charset="0"/>
                <a:ea typeface="新細明體" pitchFamily="18" charset="-120"/>
                <a:sym typeface="Symbol" pitchFamily="18" charset="2"/>
              </a:rPr>
              <a:t> </a:t>
            </a:r>
            <a:r>
              <a:rPr lang="en-US" altLang="zh-TW" sz="2000" dirty="0">
                <a:latin typeface="Symbol" pitchFamily="18" charset="2"/>
                <a:ea typeface="新細明體" pitchFamily="18" charset="-120"/>
                <a:sym typeface="Symbol" pitchFamily="18" charset="2"/>
              </a:rPr>
              <a:t></a:t>
            </a:r>
            <a:r>
              <a:rPr lang="en-US" altLang="zh-TW" sz="2000" dirty="0">
                <a:ea typeface="新細明體" pitchFamily="18" charset="-120"/>
              </a:rPr>
              <a:t> </a:t>
            </a:r>
            <a:r>
              <a:rPr lang="en-US" altLang="zh-TW" sz="2000" b="1" i="1" dirty="0" err="1">
                <a:latin typeface="Times New Roman" pitchFamily="18" charset="0"/>
                <a:ea typeface="新細明體" pitchFamily="18" charset="-120"/>
                <a:sym typeface="Symbol" pitchFamily="18" charset="2"/>
              </a:rPr>
              <a:t>cn</a:t>
            </a:r>
            <a:endParaRPr lang="en-US" altLang="zh-TW" sz="2000" b="1" i="1" dirty="0">
              <a:latin typeface="Times New Roman" pitchFamily="18" charset="0"/>
              <a:ea typeface="新細明體" pitchFamily="18" charset="-120"/>
              <a:sym typeface="Symbol" pitchFamily="18" charset="2"/>
            </a:endParaRPr>
          </a:p>
          <a:p>
            <a:pPr lvl="1"/>
            <a:r>
              <a:rPr lang="en-US" altLang="zh-TW" sz="2000" b="1" i="1" dirty="0">
                <a:latin typeface="Times New Roman" pitchFamily="18" charset="0"/>
                <a:ea typeface="新細明體" pitchFamily="18" charset="-120"/>
                <a:sym typeface="Symbol" pitchFamily="18" charset="2"/>
              </a:rPr>
              <a:t>n </a:t>
            </a:r>
            <a:r>
              <a:rPr lang="en-US" altLang="zh-TW" sz="2000" dirty="0">
                <a:latin typeface="Symbol" pitchFamily="18" charset="2"/>
                <a:ea typeface="新細明體" pitchFamily="18" charset="-120"/>
                <a:sym typeface="Symbol" pitchFamily="18" charset="2"/>
              </a:rPr>
              <a:t></a:t>
            </a:r>
            <a:r>
              <a:rPr lang="en-US" altLang="zh-TW" sz="2000" dirty="0">
                <a:ea typeface="新細明體" pitchFamily="18" charset="-120"/>
              </a:rPr>
              <a:t> </a:t>
            </a:r>
            <a:r>
              <a:rPr lang="en-US" altLang="zh-TW" sz="2000" b="1" i="1" dirty="0">
                <a:latin typeface="Times New Roman" pitchFamily="18" charset="0"/>
                <a:ea typeface="新細明體" pitchFamily="18" charset="-120"/>
                <a:sym typeface="Symbol" pitchFamily="18" charset="2"/>
              </a:rPr>
              <a:t>c</a:t>
            </a:r>
            <a:endParaRPr lang="en-US" altLang="zh-TW" sz="2000" dirty="0">
              <a:latin typeface="Times New Roman" pitchFamily="18" charset="0"/>
              <a:ea typeface="新細明體" pitchFamily="18" charset="-120"/>
              <a:sym typeface="Symbol" pitchFamily="18" charset="2"/>
            </a:endParaRPr>
          </a:p>
          <a:p>
            <a:pPr lvl="1"/>
            <a:r>
              <a:rPr lang="en-US" altLang="zh-TW" sz="2000" dirty="0">
                <a:ea typeface="新細明體" pitchFamily="18" charset="-120"/>
              </a:rPr>
              <a:t>The above inequality cannot be satisfied since </a:t>
            </a:r>
            <a:r>
              <a:rPr lang="en-US" altLang="zh-TW" sz="2000" b="1" i="1" dirty="0">
                <a:latin typeface="Times New Roman" pitchFamily="18" charset="0"/>
                <a:ea typeface="新細明體" pitchFamily="18" charset="-120"/>
                <a:sym typeface="Symbol" pitchFamily="18" charset="2"/>
              </a:rPr>
              <a:t>c</a:t>
            </a:r>
            <a:r>
              <a:rPr lang="en-US" altLang="zh-TW" sz="2000" dirty="0">
                <a:ea typeface="新細明體" pitchFamily="18" charset="-120"/>
              </a:rPr>
              <a:t> must be a constant </a:t>
            </a:r>
          </a:p>
          <a:p>
            <a:pPr lvl="1"/>
            <a:r>
              <a:rPr lang="en-US" altLang="zh-TW" sz="2000" i="1" dirty="0">
                <a:ea typeface="新細明體" pitchFamily="18" charset="-120"/>
              </a:rPr>
              <a:t>n</a:t>
            </a:r>
            <a:r>
              <a:rPr lang="en-US" altLang="zh-TW" sz="2000" i="1" baseline="30000" dirty="0">
                <a:ea typeface="新細明體" pitchFamily="18" charset="-120"/>
              </a:rPr>
              <a:t>2</a:t>
            </a:r>
            <a:r>
              <a:rPr lang="en-US" altLang="zh-TW" sz="2000" dirty="0">
                <a:ea typeface="新細明體" pitchFamily="18" charset="-120"/>
              </a:rPr>
              <a:t> is </a:t>
            </a:r>
            <a:r>
              <a:rPr lang="en-US" altLang="zh-TW" sz="2000" i="1" dirty="0">
                <a:ea typeface="新細明體" pitchFamily="18" charset="-120"/>
              </a:rPr>
              <a:t>O(n</a:t>
            </a:r>
            <a:r>
              <a:rPr lang="en-US" altLang="zh-TW" sz="2000" i="1" baseline="30000" dirty="0">
                <a:ea typeface="新細明體" pitchFamily="18" charset="-120"/>
              </a:rPr>
              <a:t>2</a:t>
            </a:r>
            <a:r>
              <a:rPr lang="en-US" altLang="zh-TW" sz="2000" i="1" dirty="0">
                <a:ea typeface="新細明體" pitchFamily="18" charset="-120"/>
              </a:rPr>
              <a:t>).</a:t>
            </a:r>
          </a:p>
          <a:p>
            <a:endParaRPr lang="zh-TW" altLang="en-US" dirty="0">
              <a:ea typeface="新細明體" pitchFamily="18" charset="-120"/>
            </a:endParaRPr>
          </a:p>
        </p:txBody>
      </p:sp>
      <p:sp>
        <p:nvSpPr>
          <p:cNvPr id="7" name="Slide Number Placeholder 5"/>
          <p:cNvSpPr>
            <a:spLocks noGrp="1"/>
          </p:cNvSpPr>
          <p:nvPr>
            <p:ph type="sldNum" sz="quarter" idx="12"/>
          </p:nvPr>
        </p:nvSpPr>
        <p:spPr/>
        <p:txBody>
          <a:bodyPr/>
          <a:lstStyle/>
          <a:p>
            <a:fld id="{0F2A6BA3-F28B-4502-92D8-AEB41A2DDD32}" type="slidenum">
              <a:rPr lang="zh-TW" altLang="en-US"/>
              <a:pPr/>
              <a:t>38</a:t>
            </a:fld>
            <a:endParaRPr lang="en-US" altLang="zh-TW"/>
          </a:p>
        </p:txBody>
      </p:sp>
      <p:graphicFrame>
        <p:nvGraphicFramePr>
          <p:cNvPr id="27652" name="Object 4"/>
          <p:cNvGraphicFramePr>
            <a:graphicFrameLocks noChangeAspect="1"/>
          </p:cNvGraphicFramePr>
          <p:nvPr/>
        </p:nvGraphicFramePr>
        <p:xfrm>
          <a:off x="3810000" y="1562100"/>
          <a:ext cx="5153025" cy="4619625"/>
        </p:xfrm>
        <a:graphic>
          <a:graphicData uri="http://schemas.openxmlformats.org/presentationml/2006/ole">
            <mc:AlternateContent xmlns:mc="http://schemas.openxmlformats.org/markup-compatibility/2006">
              <mc:Choice xmlns:v="urn:schemas-microsoft-com:vml" Requires="v">
                <p:oleObj spid="_x0000_s5127" name="Worksheet" r:id="rId3" imgW="8505749" imgH="7515149" progId="Excel.Sheet.8">
                  <p:embed followColorScheme="full"/>
                </p:oleObj>
              </mc:Choice>
              <mc:Fallback>
                <p:oleObj name="Worksheet" r:id="rId3" imgW="8505749" imgH="7515149" progId="Excel.Sheet.8">
                  <p:embed followColorScheme="full"/>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562100"/>
                        <a:ext cx="5153025" cy="4619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3"/>
          <p:cNvSpPr>
            <a:spLocks noGrp="1"/>
          </p:cNvSpPr>
          <p:nvPr>
            <p:ph type="sldNum" sz="quarter" idx="12"/>
          </p:nvPr>
        </p:nvSpPr>
        <p:spPr/>
        <p:txBody>
          <a:bodyPr/>
          <a:lstStyle/>
          <a:p>
            <a:fld id="{56D0F993-54D5-4A2D-B173-BB2D1490AA06}" type="slidenum">
              <a:rPr lang="zh-TW" altLang="en-US"/>
              <a:pPr/>
              <a:t>39</a:t>
            </a:fld>
            <a:endParaRPr lang="en-US" altLang="zh-TW"/>
          </a:p>
        </p:txBody>
      </p:sp>
      <p:sp>
        <p:nvSpPr>
          <p:cNvPr id="39938" name="Rectangle 1026"/>
          <p:cNvSpPr>
            <a:spLocks noChangeArrowheads="1"/>
          </p:cNvSpPr>
          <p:nvPr/>
        </p:nvSpPr>
        <p:spPr bwMode="auto">
          <a:xfrm>
            <a:off x="838200" y="228600"/>
            <a:ext cx="6248400" cy="609600"/>
          </a:xfrm>
          <a:prstGeom prst="rect">
            <a:avLst/>
          </a:prstGeom>
          <a:noFill/>
          <a:ln w="9525">
            <a:noFill/>
            <a:miter lim="800000"/>
            <a:headEnd/>
            <a:tailEnd/>
          </a:ln>
          <a:effectLst/>
        </p:spPr>
        <p:txBody>
          <a:bodyPr anchor="ctr"/>
          <a:lstStyle/>
          <a:p>
            <a:r>
              <a:rPr lang="en-US" altLang="en-US" sz="4400" dirty="0">
                <a:solidFill>
                  <a:schemeClr val="tx2"/>
                </a:solidFill>
              </a:rPr>
              <a:t>More Big-Oh Examples</a:t>
            </a:r>
          </a:p>
        </p:txBody>
      </p:sp>
      <p:sp>
        <p:nvSpPr>
          <p:cNvPr id="39939" name="Rectangle 1027"/>
          <p:cNvSpPr>
            <a:spLocks noChangeArrowheads="1"/>
          </p:cNvSpPr>
          <p:nvPr/>
        </p:nvSpPr>
        <p:spPr bwMode="auto">
          <a:xfrm>
            <a:off x="990600" y="1447800"/>
            <a:ext cx="7818438" cy="381000"/>
          </a:xfrm>
          <a:prstGeom prst="rect">
            <a:avLst/>
          </a:prstGeom>
          <a:noFill/>
          <a:ln w="9525">
            <a:noFill/>
            <a:miter lim="800000"/>
            <a:headEnd/>
            <a:tailEnd/>
          </a:ln>
          <a:effectLst/>
        </p:spPr>
        <p:txBody>
          <a:bodyPr/>
          <a:lstStyle/>
          <a:p>
            <a:pPr marL="342900" indent="-342900">
              <a:spcBef>
                <a:spcPct val="20000"/>
              </a:spcBef>
              <a:buClr>
                <a:schemeClr val="accent2"/>
              </a:buClr>
              <a:buSzPct val="75000"/>
              <a:buFont typeface="Wingdings" pitchFamily="2" charset="2"/>
              <a:buBlip>
                <a:blip r:embed="rId3"/>
              </a:buBlip>
            </a:pPr>
            <a:r>
              <a:rPr lang="en-US" altLang="en-US" sz="2800" dirty="0"/>
              <a:t>7n-2</a:t>
            </a:r>
          </a:p>
          <a:p>
            <a:pPr marL="342900" indent="-342900">
              <a:spcBef>
                <a:spcPct val="20000"/>
              </a:spcBef>
              <a:buClr>
                <a:schemeClr val="hlink"/>
              </a:buClr>
              <a:buSzPct val="110000"/>
              <a:buFont typeface="Wingdings" pitchFamily="2" charset="2"/>
              <a:buBlip>
                <a:blip r:embed="rId3"/>
              </a:buBlip>
            </a:pPr>
            <a:endParaRPr lang="en-US" altLang="en-US" sz="2800" dirty="0"/>
          </a:p>
        </p:txBody>
      </p:sp>
      <p:sp>
        <p:nvSpPr>
          <p:cNvPr id="39940" name="Rectangle 1028"/>
          <p:cNvSpPr>
            <a:spLocks noChangeArrowheads="1"/>
          </p:cNvSpPr>
          <p:nvPr/>
        </p:nvSpPr>
        <p:spPr bwMode="auto">
          <a:xfrm>
            <a:off x="1143000" y="1981200"/>
            <a:ext cx="7818437" cy="1117600"/>
          </a:xfrm>
          <a:prstGeom prst="rect">
            <a:avLst/>
          </a:prstGeom>
          <a:noFill/>
          <a:ln w="9525">
            <a:noFill/>
            <a:miter lim="800000"/>
            <a:headEnd/>
            <a:tailEnd/>
          </a:ln>
          <a:effectLst/>
        </p:spPr>
        <p:txBody>
          <a:bodyPr/>
          <a:lstStyle/>
          <a:p>
            <a:pPr marL="628650" lvl="1" indent="-228600">
              <a:spcBef>
                <a:spcPct val="20000"/>
              </a:spcBef>
              <a:buClr>
                <a:schemeClr val="accent2"/>
              </a:buClr>
              <a:buSzPct val="75000"/>
              <a:buFont typeface="Wingdings" pitchFamily="2" charset="2"/>
              <a:buNone/>
            </a:pPr>
            <a:r>
              <a:rPr lang="en-US" altLang="zh-TW" sz="2000" dirty="0">
                <a:ea typeface="新細明體" pitchFamily="18" charset="-120"/>
              </a:rPr>
              <a:t>7n-2 is O(n)</a:t>
            </a:r>
          </a:p>
          <a:p>
            <a:pPr marL="628650" lvl="1" indent="-228600">
              <a:spcBef>
                <a:spcPct val="20000"/>
              </a:spcBef>
              <a:buClr>
                <a:schemeClr val="accent2"/>
              </a:buClr>
              <a:buSzPct val="75000"/>
              <a:buFont typeface="Wingdings" pitchFamily="2" charset="2"/>
              <a:buNone/>
            </a:pPr>
            <a:r>
              <a:rPr lang="en-US" altLang="zh-TW" sz="2000" dirty="0">
                <a:ea typeface="新細明體" pitchFamily="18" charset="-120"/>
              </a:rPr>
              <a:t>need c &gt; 0 and n</a:t>
            </a:r>
            <a:r>
              <a:rPr lang="en-US" altLang="zh-TW" sz="2000" baseline="-25000" dirty="0">
                <a:ea typeface="新細明體" pitchFamily="18" charset="-120"/>
              </a:rPr>
              <a:t>0</a:t>
            </a:r>
            <a:r>
              <a:rPr lang="en-US" altLang="zh-TW" sz="2000" dirty="0">
                <a:ea typeface="新細明體" pitchFamily="18" charset="-120"/>
              </a:rPr>
              <a:t> </a:t>
            </a:r>
            <a:r>
              <a:rPr lang="en-US" altLang="zh-TW" sz="2000" dirty="0">
                <a:ea typeface="新細明體" pitchFamily="18" charset="-120"/>
                <a:sym typeface="Symbol" pitchFamily="18" charset="2"/>
              </a:rPr>
              <a:t> 1 such that</a:t>
            </a:r>
            <a:r>
              <a:rPr lang="en-US" altLang="zh-TW" sz="2000" dirty="0">
                <a:ea typeface="新細明體" pitchFamily="18" charset="-120"/>
              </a:rPr>
              <a:t> 7n-2 </a:t>
            </a:r>
            <a:r>
              <a:rPr lang="en-US" altLang="zh-TW" sz="2000" dirty="0">
                <a:ea typeface="新細明體" pitchFamily="18" charset="-120"/>
                <a:sym typeface="Symbol" pitchFamily="18" charset="2"/>
              </a:rPr>
              <a:t> </a:t>
            </a:r>
            <a:r>
              <a:rPr lang="en-US" altLang="zh-TW" sz="2000" dirty="0" err="1">
                <a:ea typeface="新細明體" pitchFamily="18" charset="-120"/>
                <a:sym typeface="Symbol" pitchFamily="18" charset="2"/>
              </a:rPr>
              <a:t>c</a:t>
            </a:r>
            <a:r>
              <a:rPr lang="en-US" altLang="zh-TW" sz="2000" dirty="0" err="1">
                <a:ea typeface="新細明體" pitchFamily="18" charset="-120"/>
                <a:cs typeface="Arial" charset="0"/>
                <a:sym typeface="Symbol" pitchFamily="18" charset="2"/>
              </a:rPr>
              <a:t>•n</a:t>
            </a:r>
            <a:r>
              <a:rPr lang="en-US" altLang="zh-TW" sz="2000" dirty="0">
                <a:ea typeface="新細明體" pitchFamily="18" charset="-120"/>
                <a:cs typeface="Arial" charset="0"/>
                <a:sym typeface="Symbol" pitchFamily="18" charset="2"/>
              </a:rPr>
              <a:t> for n </a:t>
            </a:r>
            <a:r>
              <a:rPr lang="en-US" altLang="zh-TW" sz="2000" dirty="0">
                <a:ea typeface="新細明體" pitchFamily="18" charset="-120"/>
                <a:sym typeface="Symbol" pitchFamily="18" charset="2"/>
              </a:rPr>
              <a:t> n</a:t>
            </a:r>
            <a:r>
              <a:rPr lang="en-US" altLang="zh-TW" sz="2000" baseline="-25000" dirty="0">
                <a:ea typeface="新細明體" pitchFamily="18" charset="-120"/>
                <a:sym typeface="Symbol" pitchFamily="18" charset="2"/>
              </a:rPr>
              <a:t>0</a:t>
            </a:r>
            <a:endParaRPr lang="en-US" altLang="zh-TW" sz="2000" dirty="0">
              <a:ea typeface="新細明體" pitchFamily="18" charset="-120"/>
              <a:sym typeface="Symbol" pitchFamily="18" charset="2"/>
            </a:endParaRPr>
          </a:p>
          <a:p>
            <a:pPr marL="628650" lvl="1" indent="-228600">
              <a:spcBef>
                <a:spcPct val="20000"/>
              </a:spcBef>
              <a:buClr>
                <a:schemeClr val="accent2"/>
              </a:buClr>
              <a:buSzPct val="75000"/>
              <a:buFont typeface="Wingdings" pitchFamily="2" charset="2"/>
              <a:buNone/>
            </a:pPr>
            <a:r>
              <a:rPr lang="en-US" altLang="zh-TW" sz="2000" dirty="0">
                <a:ea typeface="新細明體" pitchFamily="18" charset="-120"/>
                <a:sym typeface="Symbol" pitchFamily="18" charset="2"/>
              </a:rPr>
              <a:t>this is true for c = 7 and </a:t>
            </a:r>
            <a:r>
              <a:rPr lang="en-US" altLang="zh-TW" sz="2000" dirty="0">
                <a:ea typeface="新細明體" pitchFamily="18" charset="-120"/>
              </a:rPr>
              <a:t>n</a:t>
            </a:r>
            <a:r>
              <a:rPr lang="en-US" altLang="zh-TW" sz="2000" baseline="-25000" dirty="0">
                <a:ea typeface="新細明體" pitchFamily="18" charset="-120"/>
              </a:rPr>
              <a:t>0</a:t>
            </a:r>
            <a:r>
              <a:rPr lang="en-US" altLang="zh-TW" sz="2000" dirty="0">
                <a:ea typeface="新細明體" pitchFamily="18" charset="-120"/>
                <a:sym typeface="Symbol" pitchFamily="18" charset="2"/>
              </a:rPr>
              <a:t> = 1</a:t>
            </a:r>
            <a:endParaRPr lang="en-US" altLang="zh-TW" sz="2000" baseline="-25000" dirty="0">
              <a:ea typeface="新細明體" pitchFamily="18" charset="-120"/>
            </a:endParaRPr>
          </a:p>
          <a:p>
            <a:pPr marL="285750" indent="-285750">
              <a:spcBef>
                <a:spcPct val="20000"/>
              </a:spcBef>
              <a:buClr>
                <a:schemeClr val="accent2"/>
              </a:buClr>
              <a:buSzPct val="75000"/>
              <a:buFont typeface="Wingdings" pitchFamily="2" charset="2"/>
              <a:buChar char="n"/>
            </a:pPr>
            <a:endParaRPr lang="zh-TW" altLang="en-US" sz="2000" dirty="0">
              <a:ea typeface="新細明體" pitchFamily="18" charset="-120"/>
            </a:endParaRPr>
          </a:p>
        </p:txBody>
      </p:sp>
      <p:sp>
        <p:nvSpPr>
          <p:cNvPr id="39941" name="Rectangle 1029"/>
          <p:cNvSpPr>
            <a:spLocks noChangeArrowheads="1"/>
          </p:cNvSpPr>
          <p:nvPr/>
        </p:nvSpPr>
        <p:spPr bwMode="auto">
          <a:xfrm>
            <a:off x="1066800" y="3200400"/>
            <a:ext cx="7818438" cy="381000"/>
          </a:xfrm>
          <a:prstGeom prst="rect">
            <a:avLst/>
          </a:prstGeom>
          <a:noFill/>
          <a:ln w="9525">
            <a:noFill/>
            <a:miter lim="800000"/>
            <a:headEnd/>
            <a:tailEnd/>
          </a:ln>
          <a:effectLst/>
        </p:spPr>
        <p:txBody>
          <a:bodyPr/>
          <a:lstStyle/>
          <a:p>
            <a:pPr marL="285750" indent="-285750">
              <a:spcBef>
                <a:spcPct val="20000"/>
              </a:spcBef>
              <a:buClr>
                <a:schemeClr val="accent2"/>
              </a:buClr>
              <a:buSzPct val="75000"/>
              <a:buFont typeface="Wingdings" pitchFamily="2" charset="2"/>
              <a:buChar char="n"/>
            </a:pPr>
            <a:r>
              <a:rPr lang="en-US" altLang="zh-TW" sz="2800" dirty="0">
                <a:ea typeface="新細明體" pitchFamily="18" charset="-120"/>
              </a:rPr>
              <a:t>3n</a:t>
            </a:r>
            <a:r>
              <a:rPr lang="en-US" altLang="zh-TW" sz="2800" baseline="30000" dirty="0">
                <a:ea typeface="新細明體" pitchFamily="18" charset="-120"/>
              </a:rPr>
              <a:t>3</a:t>
            </a:r>
            <a:r>
              <a:rPr lang="en-US" altLang="zh-TW" sz="2800" dirty="0">
                <a:ea typeface="新細明體" pitchFamily="18" charset="-120"/>
              </a:rPr>
              <a:t> + 20n</a:t>
            </a:r>
            <a:r>
              <a:rPr lang="en-US" altLang="zh-TW" sz="2800" baseline="30000" dirty="0">
                <a:ea typeface="新細明體" pitchFamily="18" charset="-120"/>
              </a:rPr>
              <a:t>2</a:t>
            </a:r>
            <a:r>
              <a:rPr lang="en-US" altLang="zh-TW" sz="2800" dirty="0">
                <a:ea typeface="新細明體" pitchFamily="18" charset="-120"/>
              </a:rPr>
              <a:t> + 5</a:t>
            </a:r>
          </a:p>
          <a:p>
            <a:pPr marL="285750" indent="-285750">
              <a:spcBef>
                <a:spcPct val="20000"/>
              </a:spcBef>
              <a:buClr>
                <a:schemeClr val="accent2"/>
              </a:buClr>
              <a:buSzPct val="75000"/>
              <a:buFont typeface="Wingdings" pitchFamily="2" charset="2"/>
              <a:buChar char="n"/>
            </a:pPr>
            <a:endParaRPr lang="zh-TW" altLang="en-US" sz="2800" dirty="0">
              <a:latin typeface="Times New Roman" pitchFamily="18" charset="0"/>
              <a:ea typeface="新細明體" pitchFamily="18" charset="-120"/>
            </a:endParaRPr>
          </a:p>
        </p:txBody>
      </p:sp>
      <p:sp>
        <p:nvSpPr>
          <p:cNvPr id="39942" name="Rectangle 1030"/>
          <p:cNvSpPr>
            <a:spLocks noChangeArrowheads="1"/>
          </p:cNvSpPr>
          <p:nvPr/>
        </p:nvSpPr>
        <p:spPr bwMode="auto">
          <a:xfrm>
            <a:off x="990600" y="3581400"/>
            <a:ext cx="8305800" cy="1143000"/>
          </a:xfrm>
          <a:prstGeom prst="rect">
            <a:avLst/>
          </a:prstGeom>
          <a:noFill/>
          <a:ln w="9525">
            <a:noFill/>
            <a:miter lim="800000"/>
            <a:headEnd/>
            <a:tailEnd/>
          </a:ln>
          <a:effectLst/>
        </p:spPr>
        <p:txBody>
          <a:bodyPr/>
          <a:lstStyle/>
          <a:p>
            <a:pPr marL="628650" lvl="1" indent="-228600">
              <a:spcBef>
                <a:spcPct val="20000"/>
              </a:spcBef>
              <a:buClr>
                <a:schemeClr val="accent2"/>
              </a:buClr>
              <a:buSzPct val="75000"/>
              <a:buFont typeface="Wingdings" pitchFamily="2" charset="2"/>
              <a:buNone/>
            </a:pPr>
            <a:r>
              <a:rPr lang="en-US" altLang="zh-TW" sz="2000">
                <a:ea typeface="新細明體" pitchFamily="18" charset="-120"/>
              </a:rPr>
              <a:t>3n</a:t>
            </a:r>
            <a:r>
              <a:rPr lang="en-US" altLang="zh-TW" sz="2000" baseline="30000">
                <a:ea typeface="新細明體" pitchFamily="18" charset="-120"/>
              </a:rPr>
              <a:t>3</a:t>
            </a:r>
            <a:r>
              <a:rPr lang="en-US" altLang="zh-TW" sz="2000">
                <a:ea typeface="新細明體" pitchFamily="18" charset="-120"/>
              </a:rPr>
              <a:t> + 20n</a:t>
            </a:r>
            <a:r>
              <a:rPr lang="en-US" altLang="zh-TW" sz="2000" baseline="30000">
                <a:ea typeface="新細明體" pitchFamily="18" charset="-120"/>
              </a:rPr>
              <a:t>2</a:t>
            </a:r>
            <a:r>
              <a:rPr lang="en-US" altLang="zh-TW" sz="2000">
                <a:ea typeface="新細明體" pitchFamily="18" charset="-120"/>
              </a:rPr>
              <a:t> + 5 is O(n</a:t>
            </a:r>
            <a:r>
              <a:rPr lang="en-US" altLang="zh-TW" sz="2000" baseline="30000">
                <a:ea typeface="新細明體" pitchFamily="18" charset="-120"/>
              </a:rPr>
              <a:t>3</a:t>
            </a:r>
            <a:r>
              <a:rPr lang="en-US" altLang="zh-TW" sz="2000">
                <a:ea typeface="新細明體" pitchFamily="18" charset="-120"/>
              </a:rPr>
              <a:t>)</a:t>
            </a:r>
          </a:p>
          <a:p>
            <a:pPr marL="628650" lvl="1" indent="-228600">
              <a:spcBef>
                <a:spcPct val="20000"/>
              </a:spcBef>
              <a:buClr>
                <a:schemeClr val="accent2"/>
              </a:buClr>
              <a:buSzPct val="75000"/>
              <a:buFont typeface="Wingdings" pitchFamily="2" charset="2"/>
              <a:buNone/>
            </a:pPr>
            <a:r>
              <a:rPr lang="en-US" altLang="zh-TW" sz="2000">
                <a:ea typeface="新細明體" pitchFamily="18" charset="-120"/>
              </a:rPr>
              <a:t>need c &gt; 0 and n</a:t>
            </a:r>
            <a:r>
              <a:rPr lang="en-US" altLang="zh-TW" sz="2000" baseline="-25000">
                <a:ea typeface="新細明體" pitchFamily="18" charset="-120"/>
              </a:rPr>
              <a:t>0</a:t>
            </a:r>
            <a:r>
              <a:rPr lang="en-US" altLang="zh-TW" sz="2000">
                <a:ea typeface="新細明體" pitchFamily="18" charset="-120"/>
              </a:rPr>
              <a:t> </a:t>
            </a:r>
            <a:r>
              <a:rPr lang="en-US" altLang="zh-TW" sz="2000">
                <a:ea typeface="新細明體" pitchFamily="18" charset="-120"/>
                <a:sym typeface="Symbol" pitchFamily="18" charset="2"/>
              </a:rPr>
              <a:t> 1 such that</a:t>
            </a:r>
            <a:r>
              <a:rPr lang="en-US" altLang="zh-TW" sz="2000">
                <a:ea typeface="新細明體" pitchFamily="18" charset="-120"/>
              </a:rPr>
              <a:t> 3n</a:t>
            </a:r>
            <a:r>
              <a:rPr lang="en-US" altLang="zh-TW" sz="2000" baseline="30000">
                <a:ea typeface="新細明體" pitchFamily="18" charset="-120"/>
              </a:rPr>
              <a:t>3</a:t>
            </a:r>
            <a:r>
              <a:rPr lang="en-US" altLang="zh-TW" sz="2000">
                <a:ea typeface="新細明體" pitchFamily="18" charset="-120"/>
              </a:rPr>
              <a:t> + 20n</a:t>
            </a:r>
            <a:r>
              <a:rPr lang="en-US" altLang="zh-TW" sz="2000" baseline="30000">
                <a:ea typeface="新細明體" pitchFamily="18" charset="-120"/>
              </a:rPr>
              <a:t>2</a:t>
            </a:r>
            <a:r>
              <a:rPr lang="en-US" altLang="zh-TW" sz="2000">
                <a:ea typeface="新細明體" pitchFamily="18" charset="-120"/>
              </a:rPr>
              <a:t> + 5 </a:t>
            </a:r>
            <a:r>
              <a:rPr lang="en-US" altLang="zh-TW" sz="2000">
                <a:ea typeface="新細明體" pitchFamily="18" charset="-120"/>
                <a:sym typeface="Symbol" pitchFamily="18" charset="2"/>
              </a:rPr>
              <a:t> c</a:t>
            </a:r>
            <a:r>
              <a:rPr lang="en-US" altLang="zh-TW" sz="2000">
                <a:ea typeface="新細明體" pitchFamily="18" charset="-120"/>
                <a:cs typeface="Arial" charset="0"/>
                <a:sym typeface="Symbol" pitchFamily="18" charset="2"/>
              </a:rPr>
              <a:t>•n</a:t>
            </a:r>
            <a:r>
              <a:rPr lang="en-US" altLang="zh-TW" sz="2000" baseline="30000">
                <a:ea typeface="新細明體" pitchFamily="18" charset="-120"/>
                <a:cs typeface="Arial" charset="0"/>
                <a:sym typeface="Symbol" pitchFamily="18" charset="2"/>
              </a:rPr>
              <a:t>3</a:t>
            </a:r>
            <a:r>
              <a:rPr lang="en-US" altLang="zh-TW" sz="2000">
                <a:ea typeface="新細明體" pitchFamily="18" charset="-120"/>
                <a:cs typeface="Arial" charset="0"/>
                <a:sym typeface="Symbol" pitchFamily="18" charset="2"/>
              </a:rPr>
              <a:t> for n </a:t>
            </a:r>
            <a:r>
              <a:rPr lang="en-US" altLang="zh-TW" sz="2000">
                <a:ea typeface="新細明體" pitchFamily="18" charset="-120"/>
                <a:sym typeface="Symbol" pitchFamily="18" charset="2"/>
              </a:rPr>
              <a:t> n</a:t>
            </a:r>
            <a:r>
              <a:rPr lang="en-US" altLang="zh-TW" sz="2000" baseline="-25000">
                <a:ea typeface="新細明體" pitchFamily="18" charset="-120"/>
                <a:sym typeface="Symbol" pitchFamily="18" charset="2"/>
              </a:rPr>
              <a:t>0</a:t>
            </a:r>
            <a:endParaRPr lang="en-US" altLang="zh-TW" sz="2000">
              <a:ea typeface="新細明體" pitchFamily="18" charset="-120"/>
              <a:sym typeface="Symbol" pitchFamily="18" charset="2"/>
            </a:endParaRPr>
          </a:p>
          <a:p>
            <a:pPr marL="628650" lvl="1" indent="-228600">
              <a:spcBef>
                <a:spcPct val="20000"/>
              </a:spcBef>
              <a:buClr>
                <a:schemeClr val="accent2"/>
              </a:buClr>
              <a:buSzPct val="75000"/>
              <a:buFont typeface="Wingdings" pitchFamily="2" charset="2"/>
              <a:buNone/>
            </a:pPr>
            <a:r>
              <a:rPr lang="en-US" altLang="zh-TW" sz="2000">
                <a:ea typeface="新細明體" pitchFamily="18" charset="-120"/>
                <a:sym typeface="Symbol" pitchFamily="18" charset="2"/>
              </a:rPr>
              <a:t>this is true for c = 4 and </a:t>
            </a:r>
            <a:r>
              <a:rPr lang="en-US" altLang="zh-TW" sz="2000">
                <a:ea typeface="新細明體" pitchFamily="18" charset="-120"/>
              </a:rPr>
              <a:t>n</a:t>
            </a:r>
            <a:r>
              <a:rPr lang="en-US" altLang="zh-TW" sz="2000" baseline="-25000">
                <a:ea typeface="新細明體" pitchFamily="18" charset="-120"/>
              </a:rPr>
              <a:t>0</a:t>
            </a:r>
            <a:r>
              <a:rPr lang="en-US" altLang="zh-TW" sz="2000">
                <a:ea typeface="新細明體" pitchFamily="18" charset="-120"/>
                <a:sym typeface="Symbol" pitchFamily="18" charset="2"/>
              </a:rPr>
              <a:t> = 21</a:t>
            </a:r>
            <a:endParaRPr lang="en-US" altLang="zh-TW" sz="2000">
              <a:ea typeface="新細明體" pitchFamily="18" charset="-120"/>
            </a:endParaRPr>
          </a:p>
        </p:txBody>
      </p:sp>
      <p:sp>
        <p:nvSpPr>
          <p:cNvPr id="39943" name="Rectangle 1031"/>
          <p:cNvSpPr>
            <a:spLocks noChangeArrowheads="1"/>
          </p:cNvSpPr>
          <p:nvPr/>
        </p:nvSpPr>
        <p:spPr bwMode="auto">
          <a:xfrm>
            <a:off x="1066800" y="4724400"/>
            <a:ext cx="7818438" cy="381000"/>
          </a:xfrm>
          <a:prstGeom prst="rect">
            <a:avLst/>
          </a:prstGeom>
          <a:noFill/>
          <a:ln w="9525">
            <a:noFill/>
            <a:miter lim="800000"/>
            <a:headEnd/>
            <a:tailEnd/>
          </a:ln>
          <a:effectLst/>
        </p:spPr>
        <p:txBody>
          <a:bodyPr/>
          <a:lstStyle/>
          <a:p>
            <a:pPr marL="285750" indent="-285750">
              <a:spcBef>
                <a:spcPct val="20000"/>
              </a:spcBef>
              <a:buClr>
                <a:schemeClr val="accent2"/>
              </a:buClr>
              <a:buSzPct val="75000"/>
              <a:buFont typeface="Wingdings" pitchFamily="2" charset="2"/>
              <a:buChar char="n"/>
            </a:pPr>
            <a:r>
              <a:rPr lang="en-US" altLang="zh-TW" sz="2800" dirty="0">
                <a:ea typeface="新細明體" pitchFamily="18" charset="-120"/>
              </a:rPr>
              <a:t>3 log n + 5</a:t>
            </a:r>
          </a:p>
        </p:txBody>
      </p:sp>
      <p:sp>
        <p:nvSpPr>
          <p:cNvPr id="39944" name="Rectangle 1032"/>
          <p:cNvSpPr>
            <a:spLocks noChangeArrowheads="1"/>
          </p:cNvSpPr>
          <p:nvPr/>
        </p:nvSpPr>
        <p:spPr bwMode="auto">
          <a:xfrm>
            <a:off x="1066800" y="5257800"/>
            <a:ext cx="8610600" cy="1295400"/>
          </a:xfrm>
          <a:prstGeom prst="rect">
            <a:avLst/>
          </a:prstGeom>
          <a:noFill/>
          <a:ln w="9525">
            <a:noFill/>
            <a:miter lim="800000"/>
            <a:headEnd/>
            <a:tailEnd/>
          </a:ln>
          <a:effectLst/>
        </p:spPr>
        <p:txBody>
          <a:bodyPr/>
          <a:lstStyle/>
          <a:p>
            <a:pPr marL="628650" lvl="1" indent="-228600">
              <a:spcBef>
                <a:spcPct val="20000"/>
              </a:spcBef>
              <a:buClr>
                <a:schemeClr val="accent2"/>
              </a:buClr>
              <a:buSzPct val="75000"/>
              <a:buFont typeface="Wingdings" pitchFamily="2" charset="2"/>
              <a:buNone/>
            </a:pPr>
            <a:r>
              <a:rPr lang="en-US" altLang="zh-TW" sz="2000" dirty="0">
                <a:ea typeface="新細明體" pitchFamily="18" charset="-120"/>
              </a:rPr>
              <a:t>3 log n + 5 is O(log n)</a:t>
            </a:r>
          </a:p>
          <a:p>
            <a:pPr marL="628650" lvl="1" indent="-228600">
              <a:spcBef>
                <a:spcPct val="20000"/>
              </a:spcBef>
              <a:buClr>
                <a:schemeClr val="accent2"/>
              </a:buClr>
              <a:buSzPct val="75000"/>
              <a:buFont typeface="Wingdings" pitchFamily="2" charset="2"/>
              <a:buNone/>
            </a:pPr>
            <a:r>
              <a:rPr lang="en-US" altLang="zh-TW" sz="2000" dirty="0">
                <a:ea typeface="新細明體" pitchFamily="18" charset="-120"/>
              </a:rPr>
              <a:t>need c &gt; 0 and n</a:t>
            </a:r>
            <a:r>
              <a:rPr lang="en-US" altLang="zh-TW" sz="2000" baseline="-25000" dirty="0">
                <a:ea typeface="新細明體" pitchFamily="18" charset="-120"/>
              </a:rPr>
              <a:t>0</a:t>
            </a:r>
            <a:r>
              <a:rPr lang="en-US" altLang="zh-TW" sz="2000" dirty="0">
                <a:ea typeface="新細明體" pitchFamily="18" charset="-120"/>
              </a:rPr>
              <a:t> </a:t>
            </a:r>
            <a:r>
              <a:rPr lang="en-US" altLang="zh-TW" sz="2000" dirty="0">
                <a:ea typeface="新細明體" pitchFamily="18" charset="-120"/>
                <a:sym typeface="Symbol" pitchFamily="18" charset="2"/>
              </a:rPr>
              <a:t> 1 such that</a:t>
            </a:r>
            <a:r>
              <a:rPr lang="en-US" altLang="zh-TW" sz="2000" dirty="0">
                <a:ea typeface="新細明體" pitchFamily="18" charset="-120"/>
              </a:rPr>
              <a:t> 3 log n + 5 </a:t>
            </a:r>
            <a:r>
              <a:rPr lang="en-US" altLang="zh-TW" sz="2000" dirty="0">
                <a:ea typeface="新細明體" pitchFamily="18" charset="-120"/>
                <a:sym typeface="Symbol" pitchFamily="18" charset="2"/>
              </a:rPr>
              <a:t> </a:t>
            </a:r>
            <a:r>
              <a:rPr lang="en-US" altLang="zh-TW" sz="2000" dirty="0" err="1">
                <a:ea typeface="新細明體" pitchFamily="18" charset="-120"/>
                <a:sym typeface="Symbol" pitchFamily="18" charset="2"/>
              </a:rPr>
              <a:t>c</a:t>
            </a:r>
            <a:r>
              <a:rPr lang="en-US" altLang="zh-TW" sz="2000" dirty="0" err="1">
                <a:ea typeface="新細明體" pitchFamily="18" charset="-120"/>
                <a:cs typeface="Arial" charset="0"/>
                <a:sym typeface="Symbol" pitchFamily="18" charset="2"/>
              </a:rPr>
              <a:t>•log</a:t>
            </a:r>
            <a:r>
              <a:rPr lang="en-US" altLang="zh-TW" sz="2000" dirty="0">
                <a:ea typeface="新細明體" pitchFamily="18" charset="-120"/>
                <a:cs typeface="Arial" charset="0"/>
                <a:sym typeface="Symbol" pitchFamily="18" charset="2"/>
              </a:rPr>
              <a:t> n for n </a:t>
            </a:r>
            <a:r>
              <a:rPr lang="en-US" altLang="zh-TW" sz="2000" dirty="0">
                <a:ea typeface="新細明體" pitchFamily="18" charset="-120"/>
                <a:sym typeface="Symbol" pitchFamily="18" charset="2"/>
              </a:rPr>
              <a:t> n</a:t>
            </a:r>
            <a:r>
              <a:rPr lang="en-US" altLang="zh-TW" sz="2000" baseline="-25000" dirty="0">
                <a:ea typeface="新細明體" pitchFamily="18" charset="-120"/>
                <a:sym typeface="Symbol" pitchFamily="18" charset="2"/>
              </a:rPr>
              <a:t>0</a:t>
            </a:r>
            <a:endParaRPr lang="en-US" altLang="zh-TW" sz="2000" dirty="0">
              <a:ea typeface="新細明體" pitchFamily="18" charset="-120"/>
              <a:sym typeface="Symbol" pitchFamily="18" charset="2"/>
            </a:endParaRPr>
          </a:p>
          <a:p>
            <a:pPr marL="628650" lvl="1" indent="-228600">
              <a:spcBef>
                <a:spcPct val="20000"/>
              </a:spcBef>
              <a:buClr>
                <a:schemeClr val="accent2"/>
              </a:buClr>
              <a:buSzPct val="75000"/>
              <a:buFont typeface="Wingdings" pitchFamily="2" charset="2"/>
              <a:buNone/>
            </a:pPr>
            <a:r>
              <a:rPr lang="en-US" altLang="zh-TW" sz="2000" dirty="0">
                <a:ea typeface="新細明體" pitchFamily="18" charset="-120"/>
                <a:sym typeface="Symbol" pitchFamily="18" charset="2"/>
              </a:rPr>
              <a:t>this is true for c = 8 and </a:t>
            </a:r>
            <a:r>
              <a:rPr lang="en-US" altLang="zh-TW" sz="2000" dirty="0">
                <a:ea typeface="新細明體" pitchFamily="18" charset="-120"/>
              </a:rPr>
              <a:t>n</a:t>
            </a:r>
            <a:r>
              <a:rPr lang="en-US" altLang="zh-TW" sz="2000" baseline="-25000" dirty="0">
                <a:ea typeface="新細明體" pitchFamily="18" charset="-120"/>
              </a:rPr>
              <a:t>0</a:t>
            </a:r>
            <a:r>
              <a:rPr lang="en-US" altLang="zh-TW" sz="2000" dirty="0">
                <a:ea typeface="新細明體" pitchFamily="18" charset="-120"/>
                <a:sym typeface="Symbol" pitchFamily="18" charset="2"/>
              </a:rPr>
              <a:t> = 2</a:t>
            </a:r>
            <a:endParaRPr lang="en-US" altLang="zh-TW" dirty="0">
              <a:ea typeface="新細明體" pitchFamily="18" charset="-120"/>
            </a:endParaRPr>
          </a:p>
        </p:txBody>
      </p:sp>
      <p:graphicFrame>
        <p:nvGraphicFramePr>
          <p:cNvPr id="39945" name="Object 1033"/>
          <p:cNvGraphicFramePr>
            <a:graphicFrameLocks noChangeAspect="1"/>
          </p:cNvGraphicFramePr>
          <p:nvPr/>
        </p:nvGraphicFramePr>
        <p:xfrm>
          <a:off x="6705600" y="228600"/>
          <a:ext cx="2057400" cy="1506538"/>
        </p:xfrm>
        <a:graphic>
          <a:graphicData uri="http://schemas.openxmlformats.org/presentationml/2006/ole">
            <mc:AlternateContent xmlns:mc="http://schemas.openxmlformats.org/markup-compatibility/2006">
              <mc:Choice xmlns:v="urn:schemas-microsoft-com:vml" Requires="v">
                <p:oleObj spid="_x0000_s6151" name="Clip" r:id="rId4" imgW="1804111" imgH="1189634" progId="">
                  <p:embed/>
                </p:oleObj>
              </mc:Choice>
              <mc:Fallback>
                <p:oleObj name="Clip" r:id="rId4" imgW="1804111" imgH="1189634" progId="">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05600" y="228600"/>
                        <a:ext cx="2057400" cy="1506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Box 10"/>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9940"/>
                                        </p:tgtEl>
                                        <p:attrNameLst>
                                          <p:attrName>style.visibility</p:attrName>
                                        </p:attrNameLst>
                                      </p:cBhvr>
                                      <p:to>
                                        <p:strVal val="visible"/>
                                      </p:to>
                                    </p:set>
                                    <p:anim calcmode="lin" valueType="num">
                                      <p:cBhvr additive="base">
                                        <p:cTn id="7" dur="500" fill="hold"/>
                                        <p:tgtEl>
                                          <p:spTgt spid="39940"/>
                                        </p:tgtEl>
                                        <p:attrNameLst>
                                          <p:attrName>ppt_x</p:attrName>
                                        </p:attrNameLst>
                                      </p:cBhvr>
                                      <p:tavLst>
                                        <p:tav tm="0">
                                          <p:val>
                                            <p:strVal val="1+#ppt_w/2"/>
                                          </p:val>
                                        </p:tav>
                                        <p:tav tm="100000">
                                          <p:val>
                                            <p:strVal val="#ppt_x"/>
                                          </p:val>
                                        </p:tav>
                                      </p:tavLst>
                                    </p:anim>
                                    <p:anim calcmode="lin" valueType="num">
                                      <p:cBhvr additive="base">
                                        <p:cTn id="8" dur="500" fill="hold"/>
                                        <p:tgtEl>
                                          <p:spTgt spid="3994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9942"/>
                                        </p:tgtEl>
                                        <p:attrNameLst>
                                          <p:attrName>style.visibility</p:attrName>
                                        </p:attrNameLst>
                                      </p:cBhvr>
                                      <p:to>
                                        <p:strVal val="visible"/>
                                      </p:to>
                                    </p:set>
                                    <p:anim calcmode="lin" valueType="num">
                                      <p:cBhvr additive="base">
                                        <p:cTn id="13" dur="500" fill="hold"/>
                                        <p:tgtEl>
                                          <p:spTgt spid="39942"/>
                                        </p:tgtEl>
                                        <p:attrNameLst>
                                          <p:attrName>ppt_x</p:attrName>
                                        </p:attrNameLst>
                                      </p:cBhvr>
                                      <p:tavLst>
                                        <p:tav tm="0">
                                          <p:val>
                                            <p:strVal val="0-#ppt_w/2"/>
                                          </p:val>
                                        </p:tav>
                                        <p:tav tm="100000">
                                          <p:val>
                                            <p:strVal val="#ppt_x"/>
                                          </p:val>
                                        </p:tav>
                                      </p:tavLst>
                                    </p:anim>
                                    <p:anim calcmode="lin" valueType="num">
                                      <p:cBhvr additive="base">
                                        <p:cTn id="14" dur="500" fill="hold"/>
                                        <p:tgtEl>
                                          <p:spTgt spid="3994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9944"/>
                                        </p:tgtEl>
                                        <p:attrNameLst>
                                          <p:attrName>style.visibility</p:attrName>
                                        </p:attrNameLst>
                                      </p:cBhvr>
                                      <p:to>
                                        <p:strVal val="visible"/>
                                      </p:to>
                                    </p:set>
                                    <p:anim calcmode="lin" valueType="num">
                                      <p:cBhvr additive="base">
                                        <p:cTn id="19" dur="500" fill="hold"/>
                                        <p:tgtEl>
                                          <p:spTgt spid="39944"/>
                                        </p:tgtEl>
                                        <p:attrNameLst>
                                          <p:attrName>ppt_x</p:attrName>
                                        </p:attrNameLst>
                                      </p:cBhvr>
                                      <p:tavLst>
                                        <p:tav tm="0">
                                          <p:val>
                                            <p:strVal val="0-#ppt_w/2"/>
                                          </p:val>
                                        </p:tav>
                                        <p:tav tm="100000">
                                          <p:val>
                                            <p:strVal val="#ppt_x"/>
                                          </p:val>
                                        </p:tav>
                                      </p:tavLst>
                                    </p:anim>
                                    <p:anim calcmode="lin" valueType="num">
                                      <p:cBhvr additive="base">
                                        <p:cTn id="20" dur="500" fill="hold"/>
                                        <p:tgtEl>
                                          <p:spTgt spid="399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0" grpId="0" autoUpdateAnimBg="0"/>
      <p:bldP spid="39942" grpId="0" autoUpdateAnimBg="0"/>
      <p:bldP spid="39944"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914400" y="228600"/>
            <a:ext cx="8229600" cy="639762"/>
          </a:xfrm>
        </p:spPr>
        <p:txBody>
          <a:bodyPr>
            <a:normAutofit fontScale="90000"/>
          </a:bodyPr>
          <a:lstStyle/>
          <a:p>
            <a:pPr algn="l"/>
            <a:r>
              <a:rPr lang="tr-TR" sz="4000" dirty="0"/>
              <a:t>What is a Data Structure ?</a:t>
            </a:r>
          </a:p>
        </p:txBody>
      </p:sp>
      <p:sp>
        <p:nvSpPr>
          <p:cNvPr id="35843" name="Rectangle 3"/>
          <p:cNvSpPr>
            <a:spLocks noGrp="1" noChangeArrowheads="1"/>
          </p:cNvSpPr>
          <p:nvPr>
            <p:ph idx="1"/>
          </p:nvPr>
        </p:nvSpPr>
        <p:spPr>
          <a:xfrm>
            <a:off x="762000" y="1219200"/>
            <a:ext cx="8382000" cy="5105400"/>
          </a:xfrm>
        </p:spPr>
        <p:txBody>
          <a:bodyPr/>
          <a:lstStyle/>
          <a:p>
            <a:r>
              <a:rPr lang="tr-TR" b="1" dirty="0"/>
              <a:t>Definition :</a:t>
            </a:r>
          </a:p>
          <a:p>
            <a:pPr>
              <a:buFontTx/>
              <a:buNone/>
            </a:pPr>
            <a:r>
              <a:rPr lang="tr-TR" dirty="0"/>
              <a:t>	An organization and representation of data</a:t>
            </a:r>
          </a:p>
          <a:p>
            <a:pPr lvl="1"/>
            <a:r>
              <a:rPr lang="tr-TR" dirty="0"/>
              <a:t>representation</a:t>
            </a:r>
          </a:p>
          <a:p>
            <a:pPr lvl="2"/>
            <a:r>
              <a:rPr lang="tr-TR" dirty="0"/>
              <a:t>data can be stored variously according to their type</a:t>
            </a:r>
          </a:p>
          <a:p>
            <a:pPr lvl="3"/>
            <a:r>
              <a:rPr lang="tr-TR" dirty="0"/>
              <a:t>signed, unsigned, etc. </a:t>
            </a:r>
          </a:p>
          <a:p>
            <a:pPr lvl="2"/>
            <a:r>
              <a:rPr lang="tr-TR" dirty="0"/>
              <a:t>example : integer representation in memory</a:t>
            </a:r>
          </a:p>
          <a:p>
            <a:pPr lvl="1"/>
            <a:r>
              <a:rPr lang="tr-TR" dirty="0"/>
              <a:t>organization </a:t>
            </a:r>
          </a:p>
          <a:p>
            <a:pPr lvl="2"/>
            <a:r>
              <a:rPr lang="tr-TR" dirty="0"/>
              <a:t>the way of storing data changes according to the organization</a:t>
            </a:r>
          </a:p>
          <a:p>
            <a:pPr lvl="3"/>
            <a:r>
              <a:rPr lang="tr-TR" dirty="0"/>
              <a:t>ordered, inordered, tree</a:t>
            </a:r>
          </a:p>
          <a:p>
            <a:pPr lvl="2"/>
            <a:r>
              <a:rPr lang="tr-TR" dirty="0"/>
              <a:t>example : if you have more </a:t>
            </a:r>
            <a:r>
              <a:rPr lang="tr-TR" dirty="0" smtClean="0"/>
              <a:t>th</a:t>
            </a:r>
            <a:r>
              <a:rPr lang="en-US" dirty="0" smtClean="0"/>
              <a:t>a</a:t>
            </a:r>
            <a:r>
              <a:rPr lang="tr-TR" dirty="0" smtClean="0"/>
              <a:t>n </a:t>
            </a:r>
            <a:r>
              <a:rPr lang="tr-TR" dirty="0"/>
              <a:t>one integer ?</a:t>
            </a:r>
          </a:p>
        </p:txBody>
      </p:sp>
      <p:sp>
        <p:nvSpPr>
          <p:cNvPr id="4" name="Slide Number Placeholder 5"/>
          <p:cNvSpPr>
            <a:spLocks noGrp="1"/>
          </p:cNvSpPr>
          <p:nvPr>
            <p:ph type="sldNum" sz="quarter" idx="12"/>
          </p:nvPr>
        </p:nvSpPr>
        <p:spPr/>
        <p:txBody>
          <a:bodyPr/>
          <a:lstStyle/>
          <a:p>
            <a:fld id="{C710CD90-22D3-41D0-A6A1-357836FF3576}" type="slidenum">
              <a:rPr lang="tr-TR"/>
              <a:pPr/>
              <a:t>4</a:t>
            </a:fld>
            <a:endParaRPr lang="tr-TR"/>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219200" y="304800"/>
            <a:ext cx="3962400" cy="1143000"/>
          </a:xfrm>
        </p:spPr>
        <p:txBody>
          <a:bodyPr/>
          <a:lstStyle/>
          <a:p>
            <a:r>
              <a:rPr lang="en-US" altLang="zh-TW">
                <a:ea typeface="新細明體" pitchFamily="18" charset="-120"/>
              </a:rPr>
              <a:t>Big-Oh Rules</a:t>
            </a:r>
          </a:p>
        </p:txBody>
      </p:sp>
      <p:sp>
        <p:nvSpPr>
          <p:cNvPr id="28675" name="Rectangle 3" descr="Rectangle: Click to edit Master text styles&#10;Second level&#10;Third level&#10;Fourth level&#10;Fifth level"/>
          <p:cNvSpPr>
            <a:spLocks noGrp="1" noChangeArrowheads="1"/>
          </p:cNvSpPr>
          <p:nvPr>
            <p:ph idx="1"/>
          </p:nvPr>
        </p:nvSpPr>
        <p:spPr>
          <a:xfrm>
            <a:off x="838200" y="2209800"/>
            <a:ext cx="7924800" cy="4114800"/>
          </a:xfrm>
        </p:spPr>
        <p:txBody>
          <a:bodyPr/>
          <a:lstStyle/>
          <a:p>
            <a:pPr>
              <a:tabLst>
                <a:tab pos="1028700" algn="l"/>
              </a:tabLst>
            </a:pPr>
            <a:r>
              <a:rPr lang="en-US" altLang="zh-TW" sz="2800">
                <a:ea typeface="新細明體" pitchFamily="18" charset="-120"/>
              </a:rPr>
              <a:t>If </a:t>
            </a:r>
            <a:r>
              <a:rPr lang="en-US" altLang="zh-TW" sz="2800" b="1" i="1">
                <a:latin typeface="Times New Roman" pitchFamily="18" charset="0"/>
                <a:ea typeface="新細明體" pitchFamily="18" charset="-120"/>
                <a:sym typeface="Symbol" pitchFamily="18" charset="2"/>
              </a:rPr>
              <a:t>f</a:t>
            </a:r>
            <a:r>
              <a:rPr lang="en-US" altLang="zh-TW" sz="2800">
                <a:latin typeface="Times New Roman" pitchFamily="18" charset="0"/>
                <a:ea typeface="新細明體" pitchFamily="18" charset="-120"/>
                <a:sym typeface="Symbol" pitchFamily="18" charset="2"/>
              </a:rPr>
              <a:t>(</a:t>
            </a:r>
            <a:r>
              <a:rPr lang="en-US" altLang="zh-TW" sz="2800" b="1" i="1">
                <a:latin typeface="Times New Roman" pitchFamily="18" charset="0"/>
                <a:ea typeface="新細明體" pitchFamily="18" charset="-120"/>
                <a:sym typeface="Symbol" pitchFamily="18" charset="2"/>
              </a:rPr>
              <a:t>n</a:t>
            </a:r>
            <a:r>
              <a:rPr lang="en-US" altLang="zh-TW" sz="2800">
                <a:latin typeface="Times New Roman" pitchFamily="18" charset="0"/>
                <a:ea typeface="新細明體" pitchFamily="18" charset="-120"/>
                <a:sym typeface="Symbol" pitchFamily="18" charset="2"/>
              </a:rPr>
              <a:t>)</a:t>
            </a:r>
            <a:r>
              <a:rPr lang="en-US" altLang="zh-TW" sz="2800">
                <a:ea typeface="新細明體" pitchFamily="18" charset="-120"/>
              </a:rPr>
              <a:t> is a polynomial of degree </a:t>
            </a:r>
            <a:r>
              <a:rPr lang="en-US" altLang="zh-TW" sz="2800" b="1" i="1">
                <a:latin typeface="Times New Roman" pitchFamily="18" charset="0"/>
                <a:ea typeface="新細明體" pitchFamily="18" charset="-120"/>
                <a:sym typeface="Symbol" pitchFamily="18" charset="2"/>
              </a:rPr>
              <a:t>d</a:t>
            </a:r>
            <a:r>
              <a:rPr lang="en-US" altLang="zh-TW" sz="2800">
                <a:ea typeface="新細明體" pitchFamily="18" charset="-120"/>
              </a:rPr>
              <a:t>, then </a:t>
            </a:r>
            <a:r>
              <a:rPr lang="en-US" altLang="zh-TW" sz="2800" b="1" i="1">
                <a:latin typeface="Times New Roman" pitchFamily="18" charset="0"/>
                <a:ea typeface="新細明體" pitchFamily="18" charset="-120"/>
                <a:sym typeface="Symbol" pitchFamily="18" charset="2"/>
              </a:rPr>
              <a:t>f</a:t>
            </a:r>
            <a:r>
              <a:rPr lang="en-US" altLang="zh-TW" sz="2800">
                <a:latin typeface="Times New Roman" pitchFamily="18" charset="0"/>
                <a:ea typeface="新細明體" pitchFamily="18" charset="-120"/>
                <a:sym typeface="Symbol" pitchFamily="18" charset="2"/>
              </a:rPr>
              <a:t>(</a:t>
            </a:r>
            <a:r>
              <a:rPr lang="en-US" altLang="zh-TW" sz="2800" b="1" i="1">
                <a:latin typeface="Times New Roman" pitchFamily="18" charset="0"/>
                <a:ea typeface="新細明體" pitchFamily="18" charset="-120"/>
                <a:sym typeface="Symbol" pitchFamily="18" charset="2"/>
              </a:rPr>
              <a:t>n</a:t>
            </a:r>
            <a:r>
              <a:rPr lang="en-US" altLang="zh-TW" sz="2800">
                <a:latin typeface="Times New Roman" pitchFamily="18" charset="0"/>
                <a:ea typeface="新細明體" pitchFamily="18" charset="-120"/>
                <a:sym typeface="Symbol" pitchFamily="18" charset="2"/>
              </a:rPr>
              <a:t>)</a:t>
            </a:r>
            <a:r>
              <a:rPr lang="en-US" altLang="zh-TW" sz="2800">
                <a:ea typeface="新細明體" pitchFamily="18" charset="-120"/>
              </a:rPr>
              <a:t> is </a:t>
            </a:r>
            <a:r>
              <a:rPr lang="en-US" altLang="zh-TW" sz="2800" b="1" i="1">
                <a:latin typeface="Times New Roman" pitchFamily="18" charset="0"/>
                <a:ea typeface="新細明體" pitchFamily="18" charset="-120"/>
                <a:sym typeface="Symbol" pitchFamily="18" charset="2"/>
              </a:rPr>
              <a:t>O</a:t>
            </a:r>
            <a:r>
              <a:rPr lang="en-US" altLang="zh-TW" sz="2800">
                <a:latin typeface="Times New Roman" pitchFamily="18" charset="0"/>
                <a:ea typeface="新細明體" pitchFamily="18" charset="-120"/>
                <a:sym typeface="Symbol" pitchFamily="18" charset="2"/>
              </a:rPr>
              <a:t>(</a:t>
            </a:r>
            <a:r>
              <a:rPr lang="en-US" altLang="zh-TW" sz="2800" b="1" i="1">
                <a:latin typeface="Times New Roman" pitchFamily="18" charset="0"/>
                <a:ea typeface="新細明體" pitchFamily="18" charset="-120"/>
                <a:sym typeface="Symbol" pitchFamily="18" charset="2"/>
              </a:rPr>
              <a:t>n</a:t>
            </a:r>
            <a:r>
              <a:rPr lang="en-US" altLang="zh-TW" sz="2800" b="1" i="1" baseline="30000">
                <a:latin typeface="Times New Roman" pitchFamily="18" charset="0"/>
                <a:ea typeface="新細明體" pitchFamily="18" charset="-120"/>
                <a:sym typeface="Symbol" pitchFamily="18" charset="2"/>
              </a:rPr>
              <a:t>d</a:t>
            </a:r>
            <a:r>
              <a:rPr lang="en-US" altLang="zh-TW" sz="2800">
                <a:latin typeface="Times New Roman" pitchFamily="18" charset="0"/>
                <a:ea typeface="新細明體" pitchFamily="18" charset="-120"/>
                <a:sym typeface="Symbol" pitchFamily="18" charset="2"/>
              </a:rPr>
              <a:t>)</a:t>
            </a:r>
            <a:r>
              <a:rPr lang="en-US" altLang="zh-TW" sz="2800">
                <a:ea typeface="新細明體" pitchFamily="18" charset="-120"/>
              </a:rPr>
              <a:t>, i.e.,</a:t>
            </a:r>
          </a:p>
          <a:p>
            <a:pPr marL="1028700" lvl="1">
              <a:buFont typeface="Wingdings" pitchFamily="2" charset="2"/>
              <a:buAutoNum type="arabicPeriod"/>
              <a:tabLst>
                <a:tab pos="1028700" algn="l"/>
              </a:tabLst>
            </a:pPr>
            <a:r>
              <a:rPr lang="en-US" altLang="zh-TW" sz="2400">
                <a:ea typeface="新細明體" pitchFamily="18" charset="-120"/>
              </a:rPr>
              <a:t>Drop lower-order terms</a:t>
            </a:r>
          </a:p>
          <a:p>
            <a:pPr marL="1028700" lvl="1">
              <a:buFont typeface="Wingdings" pitchFamily="2" charset="2"/>
              <a:buAutoNum type="arabicPeriod"/>
              <a:tabLst>
                <a:tab pos="1028700" algn="l"/>
              </a:tabLst>
            </a:pPr>
            <a:r>
              <a:rPr lang="en-US" altLang="zh-TW" sz="2400">
                <a:ea typeface="新細明體" pitchFamily="18" charset="-120"/>
              </a:rPr>
              <a:t>Drop constant factors</a:t>
            </a:r>
          </a:p>
          <a:p>
            <a:pPr>
              <a:tabLst>
                <a:tab pos="1028700" algn="l"/>
              </a:tabLst>
            </a:pPr>
            <a:r>
              <a:rPr lang="en-US" altLang="zh-TW" sz="2800">
                <a:ea typeface="新細明體" pitchFamily="18" charset="-120"/>
              </a:rPr>
              <a:t>Use the smallest possible class of functions</a:t>
            </a:r>
          </a:p>
          <a:p>
            <a:pPr marL="1028700" lvl="1">
              <a:tabLst>
                <a:tab pos="1028700" algn="l"/>
              </a:tabLst>
            </a:pPr>
            <a:r>
              <a:rPr lang="en-US" altLang="zh-TW" sz="2400">
                <a:ea typeface="新細明體" pitchFamily="18" charset="-120"/>
              </a:rPr>
              <a:t>Say “</a:t>
            </a:r>
            <a:r>
              <a:rPr lang="en-US" altLang="zh-TW" sz="2400">
                <a:latin typeface="Times New Roman" pitchFamily="18" charset="0"/>
                <a:ea typeface="新細明體" pitchFamily="18" charset="-120"/>
                <a:sym typeface="Symbol" pitchFamily="18" charset="2"/>
              </a:rPr>
              <a:t>2</a:t>
            </a:r>
            <a:r>
              <a:rPr lang="en-US" altLang="zh-TW" sz="2400" b="1" i="1">
                <a:latin typeface="Times New Roman" pitchFamily="18" charset="0"/>
                <a:ea typeface="新細明體" pitchFamily="18" charset="-120"/>
                <a:sym typeface="Symbol" pitchFamily="18" charset="2"/>
              </a:rPr>
              <a:t>n</a:t>
            </a:r>
            <a:r>
              <a:rPr lang="en-US" altLang="zh-TW" sz="2400">
                <a:ea typeface="新細明體" pitchFamily="18" charset="-120"/>
                <a:sym typeface="Symbol" pitchFamily="18" charset="2"/>
              </a:rPr>
              <a:t> is </a:t>
            </a:r>
            <a:r>
              <a:rPr lang="en-US" altLang="zh-TW" sz="2400" b="1" i="1">
                <a:latin typeface="Times New Roman" pitchFamily="18" charset="0"/>
                <a:ea typeface="新細明體" pitchFamily="18" charset="-120"/>
                <a:sym typeface="Symbol" pitchFamily="18" charset="2"/>
              </a:rPr>
              <a:t>O</a:t>
            </a:r>
            <a:r>
              <a:rPr lang="en-US" altLang="zh-TW" sz="2400">
                <a:latin typeface="Times New Roman" pitchFamily="18" charset="0"/>
                <a:ea typeface="新細明體" pitchFamily="18" charset="-120"/>
                <a:sym typeface="Symbol" pitchFamily="18" charset="2"/>
              </a:rPr>
              <a:t>(</a:t>
            </a:r>
            <a:r>
              <a:rPr lang="en-US" altLang="zh-TW" sz="2400" b="1" i="1">
                <a:latin typeface="Times New Roman" pitchFamily="18" charset="0"/>
                <a:ea typeface="新細明體" pitchFamily="18" charset="-120"/>
                <a:sym typeface="Symbol" pitchFamily="18" charset="2"/>
              </a:rPr>
              <a:t>n</a:t>
            </a:r>
            <a:r>
              <a:rPr lang="en-US" altLang="zh-TW" sz="2400">
                <a:latin typeface="Times New Roman" pitchFamily="18" charset="0"/>
                <a:ea typeface="新細明體" pitchFamily="18" charset="-120"/>
                <a:sym typeface="Symbol" pitchFamily="18" charset="2"/>
              </a:rPr>
              <a:t>)</a:t>
            </a:r>
            <a:r>
              <a:rPr lang="en-US" altLang="zh-TW" sz="2400">
                <a:ea typeface="新細明體" pitchFamily="18" charset="-120"/>
                <a:sym typeface="Symbol" pitchFamily="18" charset="2"/>
              </a:rPr>
              <a:t>”</a:t>
            </a:r>
            <a:r>
              <a:rPr lang="en-US" altLang="zh-TW" sz="2400">
                <a:latin typeface="Times New Roman" pitchFamily="18" charset="0"/>
                <a:ea typeface="新細明體" pitchFamily="18" charset="-120"/>
                <a:sym typeface="Symbol" pitchFamily="18" charset="2"/>
              </a:rPr>
              <a:t> </a:t>
            </a:r>
            <a:r>
              <a:rPr lang="en-US" altLang="zh-TW" sz="2400">
                <a:ea typeface="新細明體" pitchFamily="18" charset="-120"/>
              </a:rPr>
              <a:t>instead of “</a:t>
            </a:r>
            <a:r>
              <a:rPr lang="en-US" altLang="zh-TW" sz="2400">
                <a:latin typeface="Times New Roman" pitchFamily="18" charset="0"/>
                <a:ea typeface="新細明體" pitchFamily="18" charset="-120"/>
                <a:sym typeface="Symbol" pitchFamily="18" charset="2"/>
              </a:rPr>
              <a:t>2</a:t>
            </a:r>
            <a:r>
              <a:rPr lang="en-US" altLang="zh-TW" sz="2400" b="1" i="1">
                <a:latin typeface="Times New Roman" pitchFamily="18" charset="0"/>
                <a:ea typeface="新細明體" pitchFamily="18" charset="-120"/>
                <a:sym typeface="Symbol" pitchFamily="18" charset="2"/>
              </a:rPr>
              <a:t>n</a:t>
            </a:r>
            <a:r>
              <a:rPr lang="en-US" altLang="zh-TW" sz="2400">
                <a:ea typeface="新細明體" pitchFamily="18" charset="-120"/>
                <a:sym typeface="Symbol" pitchFamily="18" charset="2"/>
              </a:rPr>
              <a:t> is </a:t>
            </a:r>
            <a:r>
              <a:rPr lang="en-US" altLang="zh-TW" sz="2400" b="1" i="1">
                <a:latin typeface="Times New Roman" pitchFamily="18" charset="0"/>
                <a:ea typeface="新細明體" pitchFamily="18" charset="-120"/>
                <a:sym typeface="Symbol" pitchFamily="18" charset="2"/>
              </a:rPr>
              <a:t>O</a:t>
            </a:r>
            <a:r>
              <a:rPr lang="en-US" altLang="zh-TW" sz="2400">
                <a:latin typeface="Times New Roman" pitchFamily="18" charset="0"/>
                <a:ea typeface="新細明體" pitchFamily="18" charset="-120"/>
                <a:sym typeface="Symbol" pitchFamily="18" charset="2"/>
              </a:rPr>
              <a:t>(</a:t>
            </a:r>
            <a:r>
              <a:rPr lang="en-US" altLang="zh-TW" sz="2400" b="1" i="1">
                <a:latin typeface="Times New Roman" pitchFamily="18" charset="0"/>
                <a:ea typeface="新細明體" pitchFamily="18" charset="-120"/>
                <a:sym typeface="Symbol" pitchFamily="18" charset="2"/>
              </a:rPr>
              <a:t>n</a:t>
            </a:r>
            <a:r>
              <a:rPr lang="en-US" altLang="zh-TW" sz="2400" baseline="30000">
                <a:latin typeface="Times New Roman" pitchFamily="18" charset="0"/>
                <a:ea typeface="新細明體" pitchFamily="18" charset="-120"/>
                <a:sym typeface="Symbol" pitchFamily="18" charset="2"/>
              </a:rPr>
              <a:t>2</a:t>
            </a:r>
            <a:r>
              <a:rPr lang="en-US" altLang="zh-TW" sz="2400">
                <a:latin typeface="Times New Roman" pitchFamily="18" charset="0"/>
                <a:ea typeface="新細明體" pitchFamily="18" charset="-120"/>
                <a:sym typeface="Symbol" pitchFamily="18" charset="2"/>
              </a:rPr>
              <a:t>)</a:t>
            </a:r>
            <a:r>
              <a:rPr lang="en-US" altLang="zh-TW" sz="2400">
                <a:ea typeface="新細明體" pitchFamily="18" charset="-120"/>
                <a:sym typeface="Symbol" pitchFamily="18" charset="2"/>
              </a:rPr>
              <a:t>”</a:t>
            </a:r>
          </a:p>
          <a:p>
            <a:pPr>
              <a:tabLst>
                <a:tab pos="1028700" algn="l"/>
              </a:tabLst>
            </a:pPr>
            <a:r>
              <a:rPr lang="en-US" altLang="zh-TW" sz="2800">
                <a:ea typeface="新細明體" pitchFamily="18" charset="-120"/>
                <a:sym typeface="Symbol" pitchFamily="18" charset="2"/>
              </a:rPr>
              <a:t>Use the simplest expression of the class</a:t>
            </a:r>
          </a:p>
          <a:p>
            <a:pPr marL="1028700" lvl="1">
              <a:tabLst>
                <a:tab pos="1028700" algn="l"/>
              </a:tabLst>
            </a:pPr>
            <a:r>
              <a:rPr lang="en-US" altLang="zh-TW" sz="2400">
                <a:ea typeface="新細明體" pitchFamily="18" charset="-120"/>
              </a:rPr>
              <a:t>Say “</a:t>
            </a:r>
            <a:r>
              <a:rPr lang="en-US" altLang="zh-TW" sz="2400">
                <a:latin typeface="Times New Roman" pitchFamily="18" charset="0"/>
                <a:ea typeface="新細明體" pitchFamily="18" charset="-120"/>
                <a:sym typeface="Symbol" pitchFamily="18" charset="2"/>
              </a:rPr>
              <a:t>3</a:t>
            </a:r>
            <a:r>
              <a:rPr lang="en-US" altLang="zh-TW" sz="2400" b="1" i="1">
                <a:latin typeface="Times New Roman" pitchFamily="18" charset="0"/>
                <a:ea typeface="新細明體" pitchFamily="18" charset="-120"/>
                <a:sym typeface="Symbol" pitchFamily="18" charset="2"/>
              </a:rPr>
              <a:t>n</a:t>
            </a:r>
            <a:r>
              <a:rPr lang="en-US" altLang="zh-TW" sz="2400" b="1">
                <a:latin typeface="Times New Roman" pitchFamily="18" charset="0"/>
                <a:ea typeface="新細明體" pitchFamily="18" charset="-120"/>
                <a:sym typeface="Symbol" pitchFamily="18" charset="2"/>
              </a:rPr>
              <a:t> </a:t>
            </a:r>
            <a:r>
              <a:rPr lang="en-US" altLang="zh-TW" sz="2400">
                <a:latin typeface="Symbol" pitchFamily="18" charset="2"/>
                <a:ea typeface="新細明體" pitchFamily="18" charset="-120"/>
                <a:sym typeface="Symbol" pitchFamily="18" charset="2"/>
              </a:rPr>
              <a:t>+</a:t>
            </a:r>
            <a:r>
              <a:rPr lang="en-US" altLang="zh-TW" sz="2400" b="1">
                <a:latin typeface="Times New Roman" pitchFamily="18" charset="0"/>
                <a:ea typeface="新細明體" pitchFamily="18" charset="-120"/>
                <a:sym typeface="Symbol" pitchFamily="18" charset="2"/>
              </a:rPr>
              <a:t> </a:t>
            </a:r>
            <a:r>
              <a:rPr lang="en-US" altLang="zh-TW" sz="2400">
                <a:latin typeface="Times New Roman" pitchFamily="18" charset="0"/>
                <a:ea typeface="新細明體" pitchFamily="18" charset="-120"/>
                <a:sym typeface="Symbol" pitchFamily="18" charset="2"/>
              </a:rPr>
              <a:t>5</a:t>
            </a:r>
            <a:r>
              <a:rPr lang="en-US" altLang="zh-TW" sz="2400">
                <a:ea typeface="新細明體" pitchFamily="18" charset="-120"/>
                <a:sym typeface="Symbol" pitchFamily="18" charset="2"/>
              </a:rPr>
              <a:t> is </a:t>
            </a:r>
            <a:r>
              <a:rPr lang="en-US" altLang="zh-TW" sz="2400" b="1" i="1">
                <a:latin typeface="Times New Roman" pitchFamily="18" charset="0"/>
                <a:ea typeface="新細明體" pitchFamily="18" charset="-120"/>
                <a:sym typeface="Symbol" pitchFamily="18" charset="2"/>
              </a:rPr>
              <a:t>O</a:t>
            </a:r>
            <a:r>
              <a:rPr lang="en-US" altLang="zh-TW" sz="2400">
                <a:latin typeface="Times New Roman" pitchFamily="18" charset="0"/>
                <a:ea typeface="新細明體" pitchFamily="18" charset="-120"/>
                <a:sym typeface="Symbol" pitchFamily="18" charset="2"/>
              </a:rPr>
              <a:t>(</a:t>
            </a:r>
            <a:r>
              <a:rPr lang="en-US" altLang="zh-TW" sz="2400" b="1" i="1">
                <a:latin typeface="Times New Roman" pitchFamily="18" charset="0"/>
                <a:ea typeface="新細明體" pitchFamily="18" charset="-120"/>
                <a:sym typeface="Symbol" pitchFamily="18" charset="2"/>
              </a:rPr>
              <a:t>n</a:t>
            </a:r>
            <a:r>
              <a:rPr lang="en-US" altLang="zh-TW" sz="2400">
                <a:latin typeface="Times New Roman" pitchFamily="18" charset="0"/>
                <a:ea typeface="新細明體" pitchFamily="18" charset="-120"/>
                <a:sym typeface="Symbol" pitchFamily="18" charset="2"/>
              </a:rPr>
              <a:t>)</a:t>
            </a:r>
            <a:r>
              <a:rPr lang="en-US" altLang="zh-TW" sz="2400">
                <a:ea typeface="新細明體" pitchFamily="18" charset="-120"/>
                <a:sym typeface="Symbol" pitchFamily="18" charset="2"/>
              </a:rPr>
              <a:t>”</a:t>
            </a:r>
            <a:r>
              <a:rPr lang="en-US" altLang="zh-TW" sz="2400">
                <a:latin typeface="Times New Roman" pitchFamily="18" charset="0"/>
                <a:ea typeface="新細明體" pitchFamily="18" charset="-120"/>
                <a:sym typeface="Symbol" pitchFamily="18" charset="2"/>
              </a:rPr>
              <a:t> </a:t>
            </a:r>
            <a:r>
              <a:rPr lang="en-US" altLang="zh-TW" sz="2400">
                <a:ea typeface="新細明體" pitchFamily="18" charset="-120"/>
              </a:rPr>
              <a:t>instead of “</a:t>
            </a:r>
            <a:r>
              <a:rPr lang="en-US" altLang="zh-TW" sz="2400">
                <a:latin typeface="Times New Roman" pitchFamily="18" charset="0"/>
                <a:ea typeface="新細明體" pitchFamily="18" charset="-120"/>
                <a:sym typeface="Symbol" pitchFamily="18" charset="2"/>
              </a:rPr>
              <a:t>3</a:t>
            </a:r>
            <a:r>
              <a:rPr lang="en-US" altLang="zh-TW" sz="2400" b="1" i="1">
                <a:latin typeface="Times New Roman" pitchFamily="18" charset="0"/>
                <a:ea typeface="新細明體" pitchFamily="18" charset="-120"/>
                <a:sym typeface="Symbol" pitchFamily="18" charset="2"/>
              </a:rPr>
              <a:t>n</a:t>
            </a:r>
            <a:r>
              <a:rPr lang="en-US" altLang="zh-TW" sz="2400" b="1">
                <a:latin typeface="Times New Roman" pitchFamily="18" charset="0"/>
                <a:ea typeface="新細明體" pitchFamily="18" charset="-120"/>
                <a:sym typeface="Symbol" pitchFamily="18" charset="2"/>
              </a:rPr>
              <a:t> </a:t>
            </a:r>
            <a:r>
              <a:rPr lang="en-US" altLang="zh-TW" sz="2400">
                <a:latin typeface="Symbol" pitchFamily="18" charset="2"/>
                <a:ea typeface="新細明體" pitchFamily="18" charset="-120"/>
                <a:sym typeface="Symbol" pitchFamily="18" charset="2"/>
              </a:rPr>
              <a:t>+</a:t>
            </a:r>
            <a:r>
              <a:rPr lang="en-US" altLang="zh-TW" sz="2400" b="1">
                <a:latin typeface="Times New Roman" pitchFamily="18" charset="0"/>
                <a:ea typeface="新細明體" pitchFamily="18" charset="-120"/>
                <a:sym typeface="Symbol" pitchFamily="18" charset="2"/>
              </a:rPr>
              <a:t> </a:t>
            </a:r>
            <a:r>
              <a:rPr lang="en-US" altLang="zh-TW" sz="2400">
                <a:latin typeface="Times New Roman" pitchFamily="18" charset="0"/>
                <a:ea typeface="新細明體" pitchFamily="18" charset="-120"/>
                <a:sym typeface="Symbol" pitchFamily="18" charset="2"/>
              </a:rPr>
              <a:t>5</a:t>
            </a:r>
            <a:r>
              <a:rPr lang="en-US" altLang="zh-TW" sz="2400">
                <a:ea typeface="新細明體" pitchFamily="18" charset="-120"/>
                <a:sym typeface="Symbol" pitchFamily="18" charset="2"/>
              </a:rPr>
              <a:t> is </a:t>
            </a:r>
            <a:r>
              <a:rPr lang="en-US" altLang="zh-TW" sz="2400" b="1" i="1">
                <a:latin typeface="Times New Roman" pitchFamily="18" charset="0"/>
                <a:ea typeface="新細明體" pitchFamily="18" charset="-120"/>
                <a:sym typeface="Symbol" pitchFamily="18" charset="2"/>
              </a:rPr>
              <a:t>O</a:t>
            </a:r>
            <a:r>
              <a:rPr lang="en-US" altLang="zh-TW" sz="2400">
                <a:latin typeface="Times New Roman" pitchFamily="18" charset="0"/>
                <a:ea typeface="新細明體" pitchFamily="18" charset="-120"/>
                <a:sym typeface="Symbol" pitchFamily="18" charset="2"/>
              </a:rPr>
              <a:t>(3</a:t>
            </a:r>
            <a:r>
              <a:rPr lang="en-US" altLang="zh-TW" sz="2400" b="1" i="1">
                <a:latin typeface="Times New Roman" pitchFamily="18" charset="0"/>
                <a:ea typeface="新細明體" pitchFamily="18" charset="-120"/>
                <a:sym typeface="Symbol" pitchFamily="18" charset="2"/>
              </a:rPr>
              <a:t>n</a:t>
            </a:r>
            <a:r>
              <a:rPr lang="en-US" altLang="zh-TW" sz="2400">
                <a:latin typeface="Times New Roman" pitchFamily="18" charset="0"/>
                <a:ea typeface="新細明體" pitchFamily="18" charset="-120"/>
                <a:sym typeface="Symbol" pitchFamily="18" charset="2"/>
              </a:rPr>
              <a:t>)</a:t>
            </a:r>
            <a:r>
              <a:rPr lang="en-US" altLang="zh-TW" sz="2400">
                <a:ea typeface="新細明體" pitchFamily="18" charset="-120"/>
                <a:sym typeface="Symbol" pitchFamily="18" charset="2"/>
              </a:rPr>
              <a:t>”</a:t>
            </a:r>
          </a:p>
        </p:txBody>
      </p:sp>
      <p:sp>
        <p:nvSpPr>
          <p:cNvPr id="7" name="Slide Number Placeholder 5"/>
          <p:cNvSpPr>
            <a:spLocks noGrp="1"/>
          </p:cNvSpPr>
          <p:nvPr>
            <p:ph type="sldNum" sz="quarter" idx="12"/>
          </p:nvPr>
        </p:nvSpPr>
        <p:spPr/>
        <p:txBody>
          <a:bodyPr/>
          <a:lstStyle/>
          <a:p>
            <a:fld id="{4C346921-2BE4-4240-80FB-101BE572530F}" type="slidenum">
              <a:rPr lang="zh-TW" altLang="en-US"/>
              <a:pPr/>
              <a:t>40</a:t>
            </a:fld>
            <a:endParaRPr lang="en-US" altLang="zh-TW"/>
          </a:p>
        </p:txBody>
      </p:sp>
      <p:graphicFrame>
        <p:nvGraphicFramePr>
          <p:cNvPr id="28676" name="Object 4"/>
          <p:cNvGraphicFramePr>
            <a:graphicFrameLocks noChangeAspect="1"/>
          </p:cNvGraphicFramePr>
          <p:nvPr/>
        </p:nvGraphicFramePr>
        <p:xfrm>
          <a:off x="7024688" y="152400"/>
          <a:ext cx="1662112" cy="1874838"/>
        </p:xfrm>
        <a:graphic>
          <a:graphicData uri="http://schemas.openxmlformats.org/presentationml/2006/ole">
            <mc:AlternateContent xmlns:mc="http://schemas.openxmlformats.org/markup-compatibility/2006">
              <mc:Choice xmlns:v="urn:schemas-microsoft-com:vml" Requires="v">
                <p:oleObj spid="_x0000_s7175" name="Clip" r:id="rId3" imgW="1593799" imgH="1798625" progId="">
                  <p:embed/>
                </p:oleObj>
              </mc:Choice>
              <mc:Fallback>
                <p:oleObj name="Clip" r:id="rId3" imgW="1593799" imgH="1798625" progId="">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4688" y="152400"/>
                        <a:ext cx="1662112" cy="1874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descr="Rectangle: Click to edit Master text styles&#10;Second level&#10;Third level&#10;Fourth level&#10;Fifth level"/>
          <p:cNvSpPr>
            <a:spLocks noGrp="1" noChangeArrowheads="1"/>
          </p:cNvSpPr>
          <p:nvPr>
            <p:ph idx="1"/>
          </p:nvPr>
        </p:nvSpPr>
        <p:spPr>
          <a:xfrm>
            <a:off x="1219200" y="1371600"/>
            <a:ext cx="7924800" cy="4343400"/>
          </a:xfrm>
        </p:spPr>
        <p:txBody>
          <a:bodyPr/>
          <a:lstStyle/>
          <a:p>
            <a:pPr>
              <a:lnSpc>
                <a:spcPct val="80000"/>
              </a:lnSpc>
              <a:tabLst>
                <a:tab pos="1028700" algn="l"/>
              </a:tabLst>
            </a:pPr>
            <a:r>
              <a:rPr lang="en-US" altLang="zh-TW" sz="2000" dirty="0">
                <a:ea typeface="新細明體" pitchFamily="18" charset="-120"/>
              </a:rPr>
              <a:t>Consider a program with  time complexity  O(n</a:t>
            </a:r>
            <a:r>
              <a:rPr lang="en-US" altLang="zh-TW" sz="2000" baseline="30000" dirty="0">
                <a:ea typeface="新細明體" pitchFamily="18" charset="-120"/>
              </a:rPr>
              <a:t>2</a:t>
            </a:r>
            <a:r>
              <a:rPr lang="en-US" altLang="zh-TW" sz="2000" dirty="0">
                <a:ea typeface="新細明體" pitchFamily="18" charset="-120"/>
              </a:rPr>
              <a:t>).</a:t>
            </a:r>
          </a:p>
          <a:p>
            <a:pPr>
              <a:lnSpc>
                <a:spcPct val="80000"/>
              </a:lnSpc>
              <a:tabLst>
                <a:tab pos="1028700" algn="l"/>
              </a:tabLst>
            </a:pPr>
            <a:r>
              <a:rPr lang="en-US" altLang="zh-TW" sz="2000" dirty="0">
                <a:ea typeface="新細明體" pitchFamily="18" charset="-120"/>
              </a:rPr>
              <a:t>For the input of size n, it takes 5 seconds.</a:t>
            </a:r>
          </a:p>
          <a:p>
            <a:pPr>
              <a:lnSpc>
                <a:spcPct val="80000"/>
              </a:lnSpc>
              <a:tabLst>
                <a:tab pos="1028700" algn="l"/>
              </a:tabLst>
            </a:pPr>
            <a:r>
              <a:rPr lang="en-US" altLang="zh-TW" sz="2000" dirty="0">
                <a:ea typeface="新細明體" pitchFamily="18" charset="-120"/>
              </a:rPr>
              <a:t>If the input size is doubled (2n), then it takes 20 seconds.</a:t>
            </a:r>
          </a:p>
          <a:p>
            <a:pPr>
              <a:lnSpc>
                <a:spcPct val="80000"/>
              </a:lnSpc>
              <a:buFont typeface="Wingdings" pitchFamily="2" charset="2"/>
              <a:buNone/>
              <a:tabLst>
                <a:tab pos="1028700" algn="l"/>
              </a:tabLst>
            </a:pPr>
            <a:endParaRPr lang="en-US" altLang="zh-TW" sz="2000" dirty="0">
              <a:ea typeface="新細明體" pitchFamily="18" charset="-120"/>
            </a:endParaRPr>
          </a:p>
          <a:p>
            <a:pPr>
              <a:lnSpc>
                <a:spcPct val="80000"/>
              </a:lnSpc>
              <a:tabLst>
                <a:tab pos="1028700" algn="l"/>
              </a:tabLst>
            </a:pPr>
            <a:r>
              <a:rPr lang="en-US" altLang="zh-TW" sz="2000" dirty="0">
                <a:ea typeface="新細明體" pitchFamily="18" charset="-120"/>
              </a:rPr>
              <a:t>Consider a program with time complexity O(n).</a:t>
            </a:r>
          </a:p>
          <a:p>
            <a:pPr>
              <a:lnSpc>
                <a:spcPct val="80000"/>
              </a:lnSpc>
              <a:tabLst>
                <a:tab pos="1028700" algn="l"/>
              </a:tabLst>
            </a:pPr>
            <a:r>
              <a:rPr lang="en-US" altLang="zh-TW" sz="2000" dirty="0">
                <a:ea typeface="新細明體" pitchFamily="18" charset="-120"/>
              </a:rPr>
              <a:t>For the input of size n, it takes 5 seconds.</a:t>
            </a:r>
          </a:p>
          <a:p>
            <a:pPr>
              <a:lnSpc>
                <a:spcPct val="80000"/>
              </a:lnSpc>
              <a:tabLst>
                <a:tab pos="1028700" algn="l"/>
              </a:tabLst>
            </a:pPr>
            <a:r>
              <a:rPr lang="en-US" altLang="zh-TW" sz="2000" dirty="0">
                <a:ea typeface="新細明體" pitchFamily="18" charset="-120"/>
              </a:rPr>
              <a:t>If the input size is doubled (2n), then it takes 10 seconds.</a:t>
            </a:r>
          </a:p>
          <a:p>
            <a:pPr>
              <a:lnSpc>
                <a:spcPct val="80000"/>
              </a:lnSpc>
              <a:tabLst>
                <a:tab pos="1028700" algn="l"/>
              </a:tabLst>
            </a:pPr>
            <a:endParaRPr lang="en-US" altLang="zh-TW" sz="2000" dirty="0">
              <a:ea typeface="新細明體" pitchFamily="18" charset="-120"/>
            </a:endParaRPr>
          </a:p>
          <a:p>
            <a:pPr>
              <a:lnSpc>
                <a:spcPct val="80000"/>
              </a:lnSpc>
              <a:tabLst>
                <a:tab pos="1028700" algn="l"/>
              </a:tabLst>
            </a:pPr>
            <a:r>
              <a:rPr lang="en-US" altLang="zh-TW" sz="2000" dirty="0">
                <a:ea typeface="新細明體" pitchFamily="18" charset="-120"/>
              </a:rPr>
              <a:t>Consider a program with  time complexity  O(n</a:t>
            </a:r>
            <a:r>
              <a:rPr lang="en-US" altLang="zh-TW" sz="2000" baseline="30000" dirty="0">
                <a:ea typeface="新細明體" pitchFamily="18" charset="-120"/>
              </a:rPr>
              <a:t>3</a:t>
            </a:r>
            <a:r>
              <a:rPr lang="en-US" altLang="zh-TW" sz="2000" dirty="0">
                <a:ea typeface="新細明體" pitchFamily="18" charset="-120"/>
              </a:rPr>
              <a:t>).</a:t>
            </a:r>
          </a:p>
          <a:p>
            <a:pPr>
              <a:lnSpc>
                <a:spcPct val="80000"/>
              </a:lnSpc>
              <a:tabLst>
                <a:tab pos="1028700" algn="l"/>
              </a:tabLst>
            </a:pPr>
            <a:r>
              <a:rPr lang="en-US" altLang="zh-TW" sz="2000" dirty="0">
                <a:ea typeface="新細明體" pitchFamily="18" charset="-120"/>
              </a:rPr>
              <a:t>For the input of size n, it takes 5 seconds.</a:t>
            </a:r>
          </a:p>
          <a:p>
            <a:pPr>
              <a:lnSpc>
                <a:spcPct val="80000"/>
              </a:lnSpc>
              <a:tabLst>
                <a:tab pos="1028700" algn="l"/>
              </a:tabLst>
            </a:pPr>
            <a:r>
              <a:rPr lang="en-US" altLang="zh-TW" sz="2000" dirty="0">
                <a:ea typeface="新細明體" pitchFamily="18" charset="-120"/>
              </a:rPr>
              <a:t>If the input size is doubled (2n), then it takes 40 seconds.</a:t>
            </a:r>
          </a:p>
          <a:p>
            <a:pPr>
              <a:lnSpc>
                <a:spcPct val="80000"/>
              </a:lnSpc>
              <a:tabLst>
                <a:tab pos="1028700" algn="l"/>
              </a:tabLst>
            </a:pPr>
            <a:endParaRPr lang="en-US" altLang="zh-TW" sz="2000" dirty="0">
              <a:ea typeface="新細明體" pitchFamily="18" charset="-120"/>
            </a:endParaRPr>
          </a:p>
          <a:p>
            <a:pPr>
              <a:lnSpc>
                <a:spcPct val="80000"/>
              </a:lnSpc>
              <a:tabLst>
                <a:tab pos="1028700" algn="l"/>
              </a:tabLst>
            </a:pPr>
            <a:endParaRPr lang="en-US" altLang="zh-TW" sz="2000" dirty="0">
              <a:ea typeface="新細明體" pitchFamily="18" charset="-120"/>
            </a:endParaRPr>
          </a:p>
        </p:txBody>
      </p:sp>
      <p:sp>
        <p:nvSpPr>
          <p:cNvPr id="6" name="Slide Number Placeholder 5"/>
          <p:cNvSpPr>
            <a:spLocks noGrp="1"/>
          </p:cNvSpPr>
          <p:nvPr>
            <p:ph type="sldNum" sz="quarter" idx="12"/>
          </p:nvPr>
        </p:nvSpPr>
        <p:spPr/>
        <p:txBody>
          <a:bodyPr/>
          <a:lstStyle/>
          <a:p>
            <a:fld id="{DA9BDA36-8C30-4661-AF61-38A5CA956652}" type="slidenum">
              <a:rPr lang="zh-TW" altLang="en-US"/>
              <a:pPr/>
              <a:t>41</a:t>
            </a:fld>
            <a:endParaRPr lang="en-US" altLang="zh-TW"/>
          </a:p>
        </p:txBody>
      </p:sp>
      <p:sp>
        <p:nvSpPr>
          <p:cNvPr id="58373" name="Text Box 5"/>
          <p:cNvSpPr txBox="1">
            <a:spLocks noChangeArrowheads="1"/>
          </p:cNvSpPr>
          <p:nvPr/>
        </p:nvSpPr>
        <p:spPr bwMode="auto">
          <a:xfrm>
            <a:off x="990600" y="533400"/>
            <a:ext cx="6705600" cy="584775"/>
          </a:xfrm>
          <a:prstGeom prst="rect">
            <a:avLst/>
          </a:prstGeom>
          <a:noFill/>
          <a:ln w="9525">
            <a:noFill/>
            <a:miter lim="800000"/>
            <a:headEnd/>
            <a:tailEnd/>
          </a:ln>
          <a:effectLst/>
        </p:spPr>
        <p:txBody>
          <a:bodyPr wrap="square">
            <a:spAutoFit/>
          </a:bodyPr>
          <a:lstStyle/>
          <a:p>
            <a:pPr>
              <a:spcBef>
                <a:spcPct val="50000"/>
              </a:spcBef>
            </a:pPr>
            <a:r>
              <a:rPr lang="en-US" sz="3200" b="1" dirty="0"/>
              <a:t>Growth Rate of Running Time</a:t>
            </a:r>
          </a:p>
        </p:txBody>
      </p:sp>
      <p:sp>
        <p:nvSpPr>
          <p:cNvPr id="5" name="TextBox 4"/>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8229600" cy="1143000"/>
          </a:xfrm>
        </p:spPr>
        <p:txBody>
          <a:bodyPr>
            <a:normAutofit/>
          </a:bodyPr>
          <a:lstStyle/>
          <a:p>
            <a:r>
              <a:rPr lang="en-US" dirty="0" smtClean="0"/>
              <a:t>Efficiency of Algorithms</a:t>
            </a:r>
            <a:endParaRPr lang="en-US" dirty="0"/>
          </a:p>
        </p:txBody>
      </p:sp>
      <p:sp>
        <p:nvSpPr>
          <p:cNvPr id="3" name="Content Placeholder 2"/>
          <p:cNvSpPr>
            <a:spLocks noGrp="1"/>
          </p:cNvSpPr>
          <p:nvPr>
            <p:ph idx="1"/>
          </p:nvPr>
        </p:nvSpPr>
        <p:spPr>
          <a:xfrm>
            <a:off x="914400" y="1219200"/>
            <a:ext cx="8229600" cy="4525963"/>
          </a:xfrm>
        </p:spPr>
        <p:txBody>
          <a:bodyPr>
            <a:noAutofit/>
          </a:bodyPr>
          <a:lstStyle/>
          <a:p>
            <a:r>
              <a:rPr lang="en-US" sz="2400" dirty="0" smtClean="0"/>
              <a:t>Running time of algorithms typically depends on the input set, and its size (n).</a:t>
            </a:r>
          </a:p>
          <a:p>
            <a:endParaRPr lang="en-US" sz="1100" dirty="0" smtClean="0"/>
          </a:p>
          <a:p>
            <a:pPr>
              <a:buNone/>
            </a:pPr>
            <a:r>
              <a:rPr lang="en-US" sz="2400" dirty="0" smtClean="0"/>
              <a:t>• </a:t>
            </a:r>
            <a:r>
              <a:rPr lang="en-US" sz="2400" b="1" u="sng" dirty="0" smtClean="0"/>
              <a:t>Worst case efficiency </a:t>
            </a:r>
            <a:r>
              <a:rPr lang="en-US" sz="2400" dirty="0" smtClean="0"/>
              <a:t>is the maximum number of steps that an algorithm can take for any collection of data values. In certain apps (air traffic control,  weapon systems, etc) knowing the worst case time is important.</a:t>
            </a:r>
          </a:p>
          <a:p>
            <a:pPr>
              <a:buNone/>
            </a:pPr>
            <a:r>
              <a:rPr lang="en-US" sz="2400" dirty="0" smtClean="0"/>
              <a:t>• </a:t>
            </a:r>
            <a:r>
              <a:rPr lang="en-US" sz="2400" b="1" u="sng" dirty="0" smtClean="0"/>
              <a:t>Best case efficiency </a:t>
            </a:r>
            <a:r>
              <a:rPr lang="en-US" sz="2400" dirty="0" smtClean="0"/>
              <a:t>is the minimum number of steps that an algorithm can take any collection of data values.</a:t>
            </a:r>
          </a:p>
          <a:p>
            <a:pPr>
              <a:buNone/>
            </a:pPr>
            <a:r>
              <a:rPr lang="en-US" sz="2400" dirty="0" smtClean="0"/>
              <a:t>• </a:t>
            </a:r>
            <a:r>
              <a:rPr lang="en-US" sz="2400" b="1" u="sng" dirty="0" smtClean="0"/>
              <a:t>Average case efficiency</a:t>
            </a:r>
          </a:p>
          <a:p>
            <a:pPr lvl="1">
              <a:buNone/>
            </a:pPr>
            <a:r>
              <a:rPr lang="en-US" sz="2400" dirty="0" smtClean="0"/>
              <a:t>•the efficiency averaged on all possible inputs</a:t>
            </a:r>
          </a:p>
          <a:p>
            <a:pPr lvl="1">
              <a:buNone/>
            </a:pPr>
            <a:r>
              <a:rPr lang="en-US" sz="2400" dirty="0" smtClean="0"/>
              <a:t>•must assume a distribution of the input</a:t>
            </a:r>
          </a:p>
          <a:p>
            <a:pPr lvl="1">
              <a:buNone/>
            </a:pPr>
            <a:r>
              <a:rPr lang="en-US" sz="2400" dirty="0" smtClean="0"/>
              <a:t>•we normally assume uniform distribution (all keys are equally probable)</a:t>
            </a: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Efficiency of Algorithms (Cont.)</a:t>
            </a:r>
            <a:endParaRPr lang="en-US" dirty="0"/>
          </a:p>
        </p:txBody>
      </p:sp>
      <p:sp>
        <p:nvSpPr>
          <p:cNvPr id="3" name="Content Placeholder 2"/>
          <p:cNvSpPr>
            <a:spLocks noGrp="1"/>
          </p:cNvSpPr>
          <p:nvPr>
            <p:ph idx="1"/>
          </p:nvPr>
        </p:nvSpPr>
        <p:spPr/>
        <p:txBody>
          <a:bodyPr/>
          <a:lstStyle/>
          <a:p>
            <a:pPr lvl="1"/>
            <a:r>
              <a:rPr lang="en-US" sz="2400" dirty="0" smtClean="0"/>
              <a:t>The average case behavior is harder to analyze since we need to know a probability distribution of input.</a:t>
            </a:r>
          </a:p>
          <a:p>
            <a:pPr>
              <a:buNone/>
            </a:pPr>
            <a:r>
              <a:rPr lang="en-US" sz="2400" dirty="0" smtClean="0"/>
              <a:t>• If the input has size n, efficiency will be a function of n</a:t>
            </a:r>
          </a:p>
          <a:p>
            <a:pPr>
              <a:buNone/>
            </a:pPr>
            <a:r>
              <a:rPr lang="en-US" sz="2400" dirty="0" smtClean="0"/>
              <a:t>• Analyzing the efficiency of an algorithm involves determining the quantity of computer resources (computational time or memory) consumed by the algorithm.</a:t>
            </a:r>
          </a:p>
          <a:p>
            <a:endParaRPr lang="en-US" dirty="0"/>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917575" y="0"/>
            <a:ext cx="8226425" cy="914400"/>
          </a:xfrm>
        </p:spPr>
        <p:txBody>
          <a:bodyPr/>
          <a:lstStyle/>
          <a:p>
            <a:r>
              <a:rPr lang="en-US" altLang="zh-CN" dirty="0">
                <a:latin typeface="Helvetica" pitchFamily="34" charset="0"/>
                <a:ea typeface="宋体" pitchFamily="2" charset="-122"/>
              </a:rPr>
              <a:t>Best, Worst, Average Cases</a:t>
            </a:r>
          </a:p>
        </p:txBody>
      </p:sp>
      <p:sp>
        <p:nvSpPr>
          <p:cNvPr id="56323" name="Rectangle 3"/>
          <p:cNvSpPr>
            <a:spLocks noGrp="1" noChangeArrowheads="1"/>
          </p:cNvSpPr>
          <p:nvPr>
            <p:ph idx="1"/>
          </p:nvPr>
        </p:nvSpPr>
        <p:spPr>
          <a:xfrm>
            <a:off x="914400" y="1066800"/>
            <a:ext cx="8991600" cy="5562600"/>
          </a:xfrm>
        </p:spPr>
        <p:txBody>
          <a:bodyPr>
            <a:normAutofit/>
          </a:bodyPr>
          <a:lstStyle/>
          <a:p>
            <a:pPr marL="609600" indent="-609600">
              <a:lnSpc>
                <a:spcPct val="70000"/>
              </a:lnSpc>
              <a:buFontTx/>
              <a:buNone/>
            </a:pPr>
            <a:r>
              <a:rPr lang="en-US" altLang="zh-CN" sz="2400" dirty="0">
                <a:latin typeface="Helvetica" pitchFamily="34" charset="0"/>
                <a:ea typeface="宋体" pitchFamily="2" charset="-122"/>
              </a:rPr>
              <a:t>Not all inputs of a given size take the same time to run.</a:t>
            </a:r>
          </a:p>
          <a:p>
            <a:pPr marL="609600" indent="-609600">
              <a:lnSpc>
                <a:spcPct val="20000"/>
              </a:lnSpc>
              <a:buFontTx/>
              <a:buNone/>
            </a:pPr>
            <a:endParaRPr lang="en-US" altLang="zh-CN" sz="2400" dirty="0">
              <a:latin typeface="Helvetica" pitchFamily="34" charset="0"/>
              <a:ea typeface="宋体" pitchFamily="2" charset="-122"/>
            </a:endParaRPr>
          </a:p>
          <a:p>
            <a:pPr marL="609600" indent="-609600">
              <a:lnSpc>
                <a:spcPct val="70000"/>
              </a:lnSpc>
              <a:buFontTx/>
              <a:buNone/>
            </a:pPr>
            <a:r>
              <a:rPr lang="en-US" altLang="zh-CN" sz="2400" dirty="0">
                <a:latin typeface="Helvetica" pitchFamily="34" charset="0"/>
                <a:ea typeface="宋体" pitchFamily="2" charset="-122"/>
              </a:rPr>
              <a:t>Sequential search for </a:t>
            </a:r>
            <a:r>
              <a:rPr lang="en-US" altLang="zh-CN" sz="2400" i="1" dirty="0">
                <a:latin typeface="Helvetica" pitchFamily="34" charset="0"/>
                <a:ea typeface="宋体" pitchFamily="2" charset="-122"/>
              </a:rPr>
              <a:t>K</a:t>
            </a:r>
            <a:r>
              <a:rPr lang="en-US" altLang="zh-CN" sz="2400" dirty="0">
                <a:latin typeface="Helvetica" pitchFamily="34" charset="0"/>
                <a:ea typeface="宋体" pitchFamily="2" charset="-122"/>
              </a:rPr>
              <a:t> in an array of </a:t>
            </a:r>
            <a:r>
              <a:rPr lang="en-US" altLang="zh-CN" sz="2400" i="1" dirty="0">
                <a:latin typeface="Helvetica" pitchFamily="34" charset="0"/>
                <a:ea typeface="宋体" pitchFamily="2" charset="-122"/>
              </a:rPr>
              <a:t>n</a:t>
            </a:r>
            <a:r>
              <a:rPr lang="en-US" altLang="zh-CN" sz="2400" dirty="0">
                <a:latin typeface="Helvetica" pitchFamily="34" charset="0"/>
                <a:ea typeface="宋体" pitchFamily="2" charset="-122"/>
              </a:rPr>
              <a:t> integers:</a:t>
            </a:r>
          </a:p>
          <a:p>
            <a:pPr marL="990600" lvl="1" indent="-533400">
              <a:lnSpc>
                <a:spcPct val="80000"/>
              </a:lnSpc>
              <a:buFontTx/>
              <a:buChar char="•"/>
            </a:pPr>
            <a:r>
              <a:rPr lang="en-US" altLang="zh-CN" sz="2400" dirty="0">
                <a:latin typeface="Helvetica" pitchFamily="34" charset="0"/>
                <a:ea typeface="宋体" pitchFamily="2" charset="-122"/>
              </a:rPr>
              <a:t>Begin at first element in array and look at each </a:t>
            </a:r>
            <a:endParaRPr lang="en-US" altLang="zh-CN" sz="2400" dirty="0" smtClean="0">
              <a:latin typeface="Helvetica" pitchFamily="34" charset="0"/>
              <a:ea typeface="宋体" pitchFamily="2" charset="-122"/>
            </a:endParaRPr>
          </a:p>
          <a:p>
            <a:pPr marL="990600" lvl="1" indent="-533400">
              <a:lnSpc>
                <a:spcPct val="80000"/>
              </a:lnSpc>
              <a:buNone/>
            </a:pPr>
            <a:r>
              <a:rPr lang="en-US" altLang="zh-CN" sz="2400" dirty="0" smtClean="0">
                <a:latin typeface="Helvetica" pitchFamily="34" charset="0"/>
                <a:ea typeface="宋体" pitchFamily="2" charset="-122"/>
              </a:rPr>
              <a:t>      element </a:t>
            </a:r>
            <a:r>
              <a:rPr lang="en-US" altLang="zh-CN" sz="2400" dirty="0">
                <a:latin typeface="Helvetica" pitchFamily="34" charset="0"/>
                <a:ea typeface="宋体" pitchFamily="2" charset="-122"/>
              </a:rPr>
              <a:t>in turn until </a:t>
            </a:r>
            <a:r>
              <a:rPr lang="en-US" altLang="zh-CN" sz="2400" i="1" dirty="0">
                <a:latin typeface="Helvetica" pitchFamily="34" charset="0"/>
                <a:ea typeface="宋体" pitchFamily="2" charset="-122"/>
              </a:rPr>
              <a:t>K</a:t>
            </a:r>
            <a:r>
              <a:rPr lang="en-US" altLang="zh-CN" sz="2400" dirty="0">
                <a:latin typeface="Helvetica" pitchFamily="34" charset="0"/>
                <a:ea typeface="宋体" pitchFamily="2" charset="-122"/>
              </a:rPr>
              <a:t> is found</a:t>
            </a:r>
          </a:p>
          <a:p>
            <a:pPr marL="990600" lvl="1" indent="-533400">
              <a:lnSpc>
                <a:spcPct val="70000"/>
              </a:lnSpc>
              <a:buFontTx/>
              <a:buChar char="•"/>
            </a:pPr>
            <a:endParaRPr lang="en-US" altLang="zh-CN" sz="2400" dirty="0">
              <a:latin typeface="Helvetica" pitchFamily="34" charset="0"/>
              <a:ea typeface="宋体" pitchFamily="2" charset="-122"/>
            </a:endParaRPr>
          </a:p>
          <a:p>
            <a:pPr marL="609600" indent="-609600">
              <a:lnSpc>
                <a:spcPct val="70000"/>
              </a:lnSpc>
              <a:buFontTx/>
              <a:buNone/>
            </a:pPr>
            <a:r>
              <a:rPr lang="en-US" altLang="zh-CN" sz="2400" dirty="0">
                <a:latin typeface="Helvetica" pitchFamily="34" charset="0"/>
                <a:ea typeface="宋体" pitchFamily="2" charset="-122"/>
              </a:rPr>
              <a:t>Best case</a:t>
            </a:r>
            <a:r>
              <a:rPr lang="en-US" altLang="zh-CN" sz="2400" dirty="0" smtClean="0">
                <a:latin typeface="Helvetica" pitchFamily="34" charset="0"/>
                <a:ea typeface="宋体" pitchFamily="2" charset="-122"/>
              </a:rPr>
              <a:t>: </a:t>
            </a:r>
            <a:r>
              <a:rPr lang="en-US" altLang="zh-CN" sz="2400" dirty="0" smtClean="0"/>
              <a:t>Find at first position.  </a:t>
            </a:r>
          </a:p>
          <a:p>
            <a:pPr marL="609600" indent="-609600">
              <a:lnSpc>
                <a:spcPct val="70000"/>
              </a:lnSpc>
              <a:buFontTx/>
              <a:buNone/>
            </a:pPr>
            <a:r>
              <a:rPr lang="en-US" altLang="zh-CN" sz="2400" dirty="0"/>
              <a:t>	</a:t>
            </a:r>
            <a:r>
              <a:rPr lang="en-US" altLang="zh-CN" sz="2400" dirty="0" smtClean="0"/>
              <a:t>			Cost is 1 compare.</a:t>
            </a:r>
            <a:endParaRPr lang="en-US" altLang="zh-CN" sz="2400" dirty="0">
              <a:latin typeface="Helvetica" pitchFamily="34" charset="0"/>
              <a:ea typeface="宋体" pitchFamily="2" charset="-122"/>
            </a:endParaRPr>
          </a:p>
          <a:p>
            <a:pPr marL="609600" indent="-609600">
              <a:lnSpc>
                <a:spcPct val="20000"/>
              </a:lnSpc>
              <a:buFontTx/>
              <a:buNone/>
            </a:pPr>
            <a:endParaRPr lang="en-US" altLang="zh-CN" sz="2400" dirty="0">
              <a:latin typeface="Helvetica" pitchFamily="34" charset="0"/>
              <a:ea typeface="宋体" pitchFamily="2" charset="-122"/>
            </a:endParaRPr>
          </a:p>
          <a:p>
            <a:pPr marL="609600" indent="-609600">
              <a:lnSpc>
                <a:spcPct val="70000"/>
              </a:lnSpc>
              <a:buFontTx/>
              <a:buNone/>
            </a:pPr>
            <a:r>
              <a:rPr lang="en-US" altLang="zh-CN" sz="2400" dirty="0">
                <a:latin typeface="Helvetica" pitchFamily="34" charset="0"/>
                <a:ea typeface="宋体" pitchFamily="2" charset="-122"/>
              </a:rPr>
              <a:t>Worst case</a:t>
            </a:r>
            <a:r>
              <a:rPr lang="en-US" altLang="zh-CN" sz="2400" dirty="0" smtClean="0">
                <a:latin typeface="Helvetica" pitchFamily="34" charset="0"/>
                <a:ea typeface="宋体" pitchFamily="2" charset="-122"/>
              </a:rPr>
              <a:t>: </a:t>
            </a:r>
            <a:r>
              <a:rPr lang="en-US" altLang="zh-CN" sz="2400" dirty="0" smtClean="0"/>
              <a:t>Find at last position. </a:t>
            </a:r>
          </a:p>
          <a:p>
            <a:pPr marL="609600" indent="-609600">
              <a:lnSpc>
                <a:spcPct val="70000"/>
              </a:lnSpc>
              <a:buFontTx/>
              <a:buNone/>
            </a:pPr>
            <a:r>
              <a:rPr lang="en-US" altLang="zh-CN" sz="2400" dirty="0"/>
              <a:t>	</a:t>
            </a:r>
            <a:r>
              <a:rPr lang="en-US" altLang="zh-CN" sz="2400" dirty="0" smtClean="0"/>
              <a:t>			 Cost is </a:t>
            </a:r>
            <a:r>
              <a:rPr lang="en-US" altLang="zh-CN" sz="2400" i="1" dirty="0" smtClean="0"/>
              <a:t>n</a:t>
            </a:r>
            <a:r>
              <a:rPr lang="en-US" altLang="zh-CN" sz="2400" dirty="0" smtClean="0"/>
              <a:t> compares.</a:t>
            </a:r>
            <a:endParaRPr lang="en-US" altLang="zh-CN" sz="2400" dirty="0">
              <a:latin typeface="Helvetica" pitchFamily="34" charset="0"/>
              <a:ea typeface="宋体" pitchFamily="2" charset="-122"/>
            </a:endParaRPr>
          </a:p>
          <a:p>
            <a:pPr marL="609600" indent="-609600">
              <a:lnSpc>
                <a:spcPct val="10000"/>
              </a:lnSpc>
              <a:buFontTx/>
              <a:buNone/>
            </a:pPr>
            <a:endParaRPr lang="en-US" altLang="zh-CN" sz="2400" dirty="0">
              <a:latin typeface="Helvetica" pitchFamily="34" charset="0"/>
              <a:ea typeface="宋体" pitchFamily="2" charset="-122"/>
            </a:endParaRPr>
          </a:p>
          <a:p>
            <a:pPr marL="609600" indent="-609600">
              <a:lnSpc>
                <a:spcPct val="70000"/>
              </a:lnSpc>
              <a:buFontTx/>
              <a:buNone/>
            </a:pPr>
            <a:r>
              <a:rPr lang="en-US" altLang="zh-CN" sz="2400" dirty="0">
                <a:latin typeface="Helvetica" pitchFamily="34" charset="0"/>
                <a:ea typeface="宋体" pitchFamily="2" charset="-122"/>
              </a:rPr>
              <a:t>Average case</a:t>
            </a:r>
            <a:r>
              <a:rPr lang="en-US" altLang="zh-CN" sz="2400" dirty="0" smtClean="0">
                <a:latin typeface="Helvetica" pitchFamily="34" charset="0"/>
                <a:ea typeface="宋体" pitchFamily="2" charset="-122"/>
              </a:rPr>
              <a:t>:</a:t>
            </a:r>
            <a:r>
              <a:rPr lang="en-US" altLang="zh-CN" sz="2400" dirty="0" smtClean="0"/>
              <a:t>   IF we assume the element with value </a:t>
            </a:r>
            <a:r>
              <a:rPr lang="en-US" altLang="zh-CN" sz="2400" i="1" dirty="0" smtClean="0"/>
              <a:t>K</a:t>
            </a:r>
            <a:r>
              <a:rPr lang="en-US" altLang="zh-CN" sz="2400" dirty="0" smtClean="0"/>
              <a:t> is 			    equally likely to be in any position in </a:t>
            </a:r>
          </a:p>
          <a:p>
            <a:pPr marL="609600" indent="-609600">
              <a:lnSpc>
                <a:spcPct val="70000"/>
              </a:lnSpc>
              <a:buFontTx/>
              <a:buNone/>
            </a:pPr>
            <a:r>
              <a:rPr lang="en-US" altLang="zh-CN" sz="2400" dirty="0" smtClean="0"/>
              <a:t>			    the array.</a:t>
            </a:r>
          </a:p>
          <a:p>
            <a:pPr marL="609600" indent="-609600">
              <a:lnSpc>
                <a:spcPct val="70000"/>
              </a:lnSpc>
              <a:buFontTx/>
              <a:buNone/>
            </a:pPr>
            <a:r>
              <a:rPr lang="en-US" altLang="zh-CN" sz="2400" dirty="0" smtClean="0">
                <a:latin typeface="Helvetica" pitchFamily="34" charset="0"/>
                <a:ea typeface="宋体" pitchFamily="2" charset="-122"/>
              </a:rPr>
              <a:t>				</a:t>
            </a:r>
            <a:r>
              <a:rPr lang="en-US" altLang="zh-CN" sz="2400" dirty="0" smtClean="0"/>
              <a:t> (</a:t>
            </a:r>
            <a:r>
              <a:rPr lang="en-US" altLang="zh-CN" sz="2400" i="1" dirty="0" smtClean="0"/>
              <a:t>n</a:t>
            </a:r>
            <a:r>
              <a:rPr lang="en-US" altLang="zh-CN" sz="2400" dirty="0" smtClean="0"/>
              <a:t>+1)/2 compares.</a:t>
            </a:r>
            <a:endParaRPr lang="en-US" altLang="zh-CN" sz="2400" dirty="0">
              <a:latin typeface="Helvetica" pitchFamily="34" charset="0"/>
              <a:ea typeface="宋体" pitchFamily="2" charset="-122"/>
            </a:endParaRP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8915400" cy="990600"/>
          </a:xfrm>
        </p:spPr>
        <p:txBody>
          <a:bodyPr>
            <a:noAutofit/>
          </a:bodyPr>
          <a:lstStyle/>
          <a:p>
            <a:r>
              <a:rPr lang="en-US" sz="3200" dirty="0" smtClean="0"/>
              <a:t>Counting Primitive Operations (Worst Case)</a:t>
            </a:r>
            <a:endParaRPr lang="en-US" sz="3200" dirty="0"/>
          </a:p>
        </p:txBody>
      </p:sp>
      <p:sp>
        <p:nvSpPr>
          <p:cNvPr id="3" name="Content Placeholder 2"/>
          <p:cNvSpPr>
            <a:spLocks noGrp="1"/>
          </p:cNvSpPr>
          <p:nvPr>
            <p:ph idx="1"/>
          </p:nvPr>
        </p:nvSpPr>
        <p:spPr>
          <a:xfrm>
            <a:off x="914400" y="1066800"/>
            <a:ext cx="8229600" cy="4525963"/>
          </a:xfrm>
        </p:spPr>
        <p:txBody>
          <a:bodyPr>
            <a:noAutofit/>
          </a:bodyPr>
          <a:lstStyle/>
          <a:p>
            <a:pPr>
              <a:buNone/>
            </a:pPr>
            <a:r>
              <a:rPr lang="en-US" sz="1600" dirty="0" smtClean="0"/>
              <a:t>• Comments, declarative statements (0)</a:t>
            </a:r>
          </a:p>
          <a:p>
            <a:pPr>
              <a:buNone/>
            </a:pPr>
            <a:r>
              <a:rPr lang="en-US" sz="1600" dirty="0" smtClean="0"/>
              <a:t>• Expressions and assignments (1)</a:t>
            </a:r>
          </a:p>
          <a:p>
            <a:pPr lvl="1">
              <a:buNone/>
            </a:pPr>
            <a:r>
              <a:rPr lang="en-US" sz="1600" dirty="0" smtClean="0"/>
              <a:t>• Except for function calls</a:t>
            </a:r>
          </a:p>
          <a:p>
            <a:pPr lvl="1">
              <a:buNone/>
            </a:pPr>
            <a:r>
              <a:rPr lang="en-US" sz="1600" dirty="0" smtClean="0"/>
              <a:t>• Cost for function needs to be counted separately </a:t>
            </a:r>
          </a:p>
          <a:p>
            <a:pPr lvl="1">
              <a:buNone/>
            </a:pPr>
            <a:r>
              <a:rPr lang="en-US" sz="1600" dirty="0" smtClean="0"/>
              <a:t>• And then added to the cost for the calling statement</a:t>
            </a:r>
          </a:p>
          <a:p>
            <a:pPr>
              <a:buNone/>
            </a:pPr>
            <a:r>
              <a:rPr lang="en-US" sz="1600" dirty="0" smtClean="0"/>
              <a:t>• Iteration statements – for, while</a:t>
            </a:r>
          </a:p>
          <a:p>
            <a:pPr lvl="1">
              <a:buNone/>
            </a:pPr>
            <a:r>
              <a:rPr lang="en-US" sz="1600" dirty="0" smtClean="0"/>
              <a:t>• Boolean expression + count  the number of times the body is executed</a:t>
            </a:r>
          </a:p>
          <a:p>
            <a:pPr lvl="1">
              <a:buNone/>
            </a:pPr>
            <a:r>
              <a:rPr lang="en-US" sz="1600" dirty="0" smtClean="0"/>
              <a:t>• And then multiply by the cost of body. That is, the number of steps inside the loop</a:t>
            </a:r>
          </a:p>
          <a:p>
            <a:pPr>
              <a:buNone/>
            </a:pPr>
            <a:r>
              <a:rPr lang="en-US" sz="1600" dirty="0" smtClean="0"/>
              <a:t>• Case statement</a:t>
            </a:r>
          </a:p>
          <a:p>
            <a:pPr>
              <a:buNone/>
            </a:pPr>
            <a:r>
              <a:rPr lang="en-US" sz="1600" dirty="0" smtClean="0"/>
              <a:t>		• Running time of worst case statement + Boolean expression</a:t>
            </a:r>
          </a:p>
          <a:p>
            <a:pPr>
              <a:buNone/>
            </a:pPr>
            <a:r>
              <a:rPr lang="en-US" sz="1600" dirty="0" smtClean="0"/>
              <a:t>•Example:</a:t>
            </a:r>
          </a:p>
          <a:p>
            <a:pPr lvl="2">
              <a:buNone/>
            </a:pPr>
            <a:r>
              <a:rPr lang="en-US" sz="1400" b="1" dirty="0" smtClean="0"/>
              <a:t>Algorithm </a:t>
            </a:r>
            <a:r>
              <a:rPr lang="en-US" sz="1400" b="1" dirty="0" err="1" smtClean="0"/>
              <a:t>arrayMax</a:t>
            </a:r>
            <a:r>
              <a:rPr lang="en-US" sz="1400" b="1" dirty="0" smtClean="0"/>
              <a:t>(A, n)	 # operations</a:t>
            </a:r>
          </a:p>
          <a:p>
            <a:pPr lvl="2">
              <a:buNone/>
            </a:pPr>
            <a:r>
              <a:rPr lang="en-US" sz="1400" dirty="0" err="1" smtClean="0"/>
              <a:t>currentMax</a:t>
            </a:r>
            <a:r>
              <a:rPr lang="en-US" sz="1400" dirty="0" smtClean="0"/>
              <a:t>      A[0]		         2</a:t>
            </a:r>
          </a:p>
          <a:p>
            <a:pPr lvl="2">
              <a:buNone/>
            </a:pPr>
            <a:r>
              <a:rPr lang="en-US" sz="1400" dirty="0" smtClean="0"/>
              <a:t>for </a:t>
            </a:r>
            <a:r>
              <a:rPr lang="en-US" sz="1400" dirty="0" err="1" smtClean="0"/>
              <a:t>i</a:t>
            </a:r>
            <a:r>
              <a:rPr lang="en-US" sz="1400" dirty="0" smtClean="0"/>
              <a:t>     1 to n-1 do 		         2n +1</a:t>
            </a:r>
          </a:p>
          <a:p>
            <a:pPr lvl="2">
              <a:buNone/>
            </a:pPr>
            <a:r>
              <a:rPr lang="en-US" sz="1400" dirty="0" smtClean="0"/>
              <a:t>	if A[</a:t>
            </a:r>
            <a:r>
              <a:rPr lang="en-US" sz="1400" dirty="0" err="1" smtClean="0"/>
              <a:t>i</a:t>
            </a:r>
            <a:r>
              <a:rPr lang="en-US" sz="1400" dirty="0" smtClean="0"/>
              <a:t>] &gt; </a:t>
            </a:r>
            <a:r>
              <a:rPr lang="en-US" sz="1400" dirty="0" err="1" smtClean="0"/>
              <a:t>currentMax</a:t>
            </a:r>
            <a:r>
              <a:rPr lang="en-US" sz="1400" dirty="0" smtClean="0"/>
              <a:t>    then 	         2(n -1)</a:t>
            </a:r>
          </a:p>
          <a:p>
            <a:pPr lvl="2">
              <a:buNone/>
            </a:pPr>
            <a:r>
              <a:rPr lang="en-US" sz="1400" dirty="0" smtClean="0"/>
              <a:t>	       </a:t>
            </a:r>
            <a:r>
              <a:rPr lang="en-US" sz="1400" dirty="0" err="1" smtClean="0"/>
              <a:t>currentMax</a:t>
            </a:r>
            <a:r>
              <a:rPr lang="en-US" sz="1400" dirty="0" smtClean="0"/>
              <a:t>      A[</a:t>
            </a:r>
            <a:r>
              <a:rPr lang="en-US" sz="1400" dirty="0" err="1" smtClean="0"/>
              <a:t>i</a:t>
            </a:r>
            <a:r>
              <a:rPr lang="en-US" sz="1400" dirty="0" smtClean="0"/>
              <a:t>] 	         2(n -1)</a:t>
            </a:r>
          </a:p>
          <a:p>
            <a:pPr lvl="2">
              <a:buNone/>
            </a:pPr>
            <a:r>
              <a:rPr lang="en-US" sz="1400" dirty="0" smtClean="0"/>
              <a:t>{ increment counter </a:t>
            </a:r>
            <a:r>
              <a:rPr lang="en-US" sz="1400" dirty="0" err="1" smtClean="0"/>
              <a:t>i</a:t>
            </a:r>
            <a:r>
              <a:rPr lang="en-US" sz="1400" dirty="0" smtClean="0"/>
              <a:t> }		         2(n -1)</a:t>
            </a:r>
          </a:p>
          <a:p>
            <a:pPr lvl="2">
              <a:buNone/>
            </a:pPr>
            <a:r>
              <a:rPr lang="en-US" sz="1400" dirty="0" smtClean="0"/>
              <a:t>return </a:t>
            </a:r>
            <a:r>
              <a:rPr lang="en-US" sz="1400" dirty="0" err="1" smtClean="0"/>
              <a:t>currentMax</a:t>
            </a:r>
            <a:r>
              <a:rPr lang="en-US" sz="1400" dirty="0" smtClean="0"/>
              <a:t> 		         1</a:t>
            </a:r>
          </a:p>
          <a:p>
            <a:pPr lvl="2">
              <a:buNone/>
            </a:pPr>
            <a:r>
              <a:rPr lang="en-US" sz="1400" dirty="0" smtClean="0"/>
              <a:t>			Total	         8n – 2</a:t>
            </a:r>
          </a:p>
          <a:p>
            <a:pPr lvl="2">
              <a:buNone/>
            </a:pPr>
            <a:r>
              <a:rPr lang="en-US" sz="1400" dirty="0" smtClean="0"/>
              <a:t>Therefore, 8n-2 primitive operations in the worst case</a:t>
            </a:r>
            <a:endParaRPr lang="en-US" sz="1400" dirty="0"/>
          </a:p>
        </p:txBody>
      </p:sp>
      <p:cxnSp>
        <p:nvCxnSpPr>
          <p:cNvPr id="7" name="Straight Arrow Connector 6"/>
          <p:cNvCxnSpPr/>
          <p:nvPr/>
        </p:nvCxnSpPr>
        <p:spPr>
          <a:xfrm rot="10800000">
            <a:off x="2895600" y="47244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286000" y="49530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0800000">
            <a:off x="3429000" y="54864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917575" y="0"/>
            <a:ext cx="8226425" cy="914400"/>
          </a:xfrm>
        </p:spPr>
        <p:txBody>
          <a:bodyPr/>
          <a:lstStyle/>
          <a:p>
            <a:r>
              <a:rPr lang="en-US" altLang="zh-CN" dirty="0">
                <a:latin typeface="Helvetica" pitchFamily="34" charset="0"/>
                <a:ea typeface="宋体" pitchFamily="2" charset="-122"/>
              </a:rPr>
              <a:t>Data </a:t>
            </a:r>
            <a:r>
              <a:rPr lang="en-US" altLang="zh-CN" dirty="0" smtClean="0">
                <a:latin typeface="Helvetica" pitchFamily="34" charset="0"/>
                <a:ea typeface="宋体" pitchFamily="2" charset="-122"/>
              </a:rPr>
              <a:t>Structure (cont.)</a:t>
            </a:r>
            <a:endParaRPr lang="en-US" altLang="zh-CN" dirty="0">
              <a:latin typeface="Helvetica" pitchFamily="34" charset="0"/>
              <a:ea typeface="宋体" pitchFamily="2" charset="-122"/>
            </a:endParaRPr>
          </a:p>
        </p:txBody>
      </p:sp>
      <p:sp>
        <p:nvSpPr>
          <p:cNvPr id="23555" name="Rectangle 3"/>
          <p:cNvSpPr>
            <a:spLocks noGrp="1" noChangeArrowheads="1"/>
          </p:cNvSpPr>
          <p:nvPr>
            <p:ph idx="1"/>
          </p:nvPr>
        </p:nvSpPr>
        <p:spPr>
          <a:xfrm>
            <a:off x="762000" y="990600"/>
            <a:ext cx="8226425" cy="5562600"/>
          </a:xfrm>
        </p:spPr>
        <p:txBody>
          <a:bodyPr>
            <a:normAutofit fontScale="92500" lnSpcReduction="10000"/>
          </a:bodyPr>
          <a:lstStyle/>
          <a:p>
            <a:pPr>
              <a:lnSpc>
                <a:spcPct val="90000"/>
              </a:lnSpc>
            </a:pPr>
            <a:r>
              <a:rPr lang="en-US" altLang="zh-CN" dirty="0" smtClean="0">
                <a:latin typeface="Helvetica" pitchFamily="34" charset="0"/>
                <a:ea typeface="宋体" pitchFamily="2" charset="-122"/>
              </a:rPr>
              <a:t>A </a:t>
            </a:r>
            <a:r>
              <a:rPr lang="en-US" altLang="zh-CN" u="sng" dirty="0" smtClean="0">
                <a:latin typeface="Helvetica" pitchFamily="34" charset="0"/>
                <a:ea typeface="宋体" pitchFamily="2" charset="-122"/>
              </a:rPr>
              <a:t>data structure </a:t>
            </a:r>
            <a:r>
              <a:rPr lang="en-US" altLang="zh-CN" dirty="0" smtClean="0">
                <a:latin typeface="Helvetica" pitchFamily="34" charset="0"/>
                <a:ea typeface="宋体" pitchFamily="2" charset="-122"/>
              </a:rPr>
              <a:t>is an arrangement of data in a computer's memory or even disk storage.</a:t>
            </a:r>
          </a:p>
          <a:p>
            <a:pPr>
              <a:lnSpc>
                <a:spcPct val="90000"/>
              </a:lnSpc>
            </a:pPr>
            <a:endParaRPr lang="en-US" altLang="zh-CN" sz="1300" dirty="0" smtClean="0">
              <a:latin typeface="Helvetica" pitchFamily="34" charset="0"/>
              <a:ea typeface="宋体" pitchFamily="2" charset="-122"/>
            </a:endParaRPr>
          </a:p>
          <a:p>
            <a:pPr>
              <a:lnSpc>
                <a:spcPct val="90000"/>
              </a:lnSpc>
            </a:pPr>
            <a:r>
              <a:rPr lang="en-US" altLang="zh-CN" dirty="0" smtClean="0">
                <a:latin typeface="Helvetica" pitchFamily="34" charset="0"/>
                <a:ea typeface="宋体" pitchFamily="2" charset="-122"/>
              </a:rPr>
              <a:t>A </a:t>
            </a:r>
            <a:r>
              <a:rPr lang="en-US" altLang="zh-CN" u="sng" dirty="0">
                <a:latin typeface="Helvetica" pitchFamily="34" charset="0"/>
                <a:ea typeface="宋体" pitchFamily="2" charset="-122"/>
              </a:rPr>
              <a:t>data structure</a:t>
            </a:r>
            <a:r>
              <a:rPr lang="en-US" altLang="zh-CN" dirty="0">
                <a:latin typeface="Helvetica" pitchFamily="34" charset="0"/>
                <a:ea typeface="宋体" pitchFamily="2" charset="-122"/>
              </a:rPr>
              <a:t> is the physical implementation of an ADT.</a:t>
            </a:r>
          </a:p>
          <a:p>
            <a:pPr lvl="1">
              <a:lnSpc>
                <a:spcPct val="90000"/>
              </a:lnSpc>
            </a:pPr>
            <a:r>
              <a:rPr lang="en-US" altLang="zh-CN" dirty="0">
                <a:latin typeface="Helvetica" pitchFamily="34" charset="0"/>
                <a:ea typeface="宋体" pitchFamily="2" charset="-122"/>
              </a:rPr>
              <a:t>Each operation associated with the ADT is implemented by one or more subroutines in the implementation.</a:t>
            </a:r>
          </a:p>
          <a:p>
            <a:pPr>
              <a:lnSpc>
                <a:spcPct val="0"/>
              </a:lnSpc>
            </a:pPr>
            <a:endParaRPr lang="en-US" altLang="zh-CN" sz="2800" dirty="0">
              <a:latin typeface="Helvetica" pitchFamily="34" charset="0"/>
              <a:ea typeface="宋体" pitchFamily="2" charset="-122"/>
            </a:endParaRPr>
          </a:p>
          <a:p>
            <a:pPr>
              <a:lnSpc>
                <a:spcPct val="90000"/>
              </a:lnSpc>
            </a:pPr>
            <a:r>
              <a:rPr lang="en-US" altLang="zh-CN" u="sng" dirty="0">
                <a:latin typeface="Helvetica" pitchFamily="34" charset="0"/>
                <a:ea typeface="宋体" pitchFamily="2" charset="-122"/>
              </a:rPr>
              <a:t>Data structure</a:t>
            </a:r>
            <a:r>
              <a:rPr lang="en-US" altLang="zh-CN" dirty="0">
                <a:latin typeface="Helvetica" pitchFamily="34" charset="0"/>
                <a:ea typeface="宋体" pitchFamily="2" charset="-122"/>
              </a:rPr>
              <a:t> usually refers to an organization for data in main memory.</a:t>
            </a:r>
          </a:p>
          <a:p>
            <a:pPr>
              <a:lnSpc>
                <a:spcPct val="10000"/>
              </a:lnSpc>
            </a:pPr>
            <a:endParaRPr lang="en-US" altLang="zh-CN" dirty="0">
              <a:latin typeface="Helvetica" pitchFamily="34" charset="0"/>
              <a:ea typeface="宋体" pitchFamily="2" charset="-122"/>
            </a:endParaRPr>
          </a:p>
          <a:p>
            <a:pPr algn="just"/>
            <a:r>
              <a:rPr lang="en-US" dirty="0" smtClean="0">
                <a:latin typeface="Helvetica"/>
              </a:rPr>
              <a:t>Common data structures include: </a:t>
            </a:r>
          </a:p>
          <a:p>
            <a:pPr algn="just">
              <a:buNone/>
            </a:pPr>
            <a:r>
              <a:rPr lang="en-US" dirty="0" smtClean="0">
                <a:latin typeface="Helvetica"/>
              </a:rPr>
              <a:t>   </a:t>
            </a:r>
            <a:r>
              <a:rPr lang="en-US" i="1" dirty="0" smtClean="0">
                <a:latin typeface="Helvetica"/>
              </a:rPr>
              <a:t>array, linked list, hash-table, heap, Tree (Binary Tree, B-</a:t>
            </a:r>
            <a:r>
              <a:rPr lang="en-US" i="1" dirty="0" err="1" smtClean="0">
                <a:latin typeface="Helvetica"/>
              </a:rPr>
              <a:t>tree,etc</a:t>
            </a:r>
            <a:r>
              <a:rPr lang="en-US" i="1" dirty="0" smtClean="0">
                <a:latin typeface="Helvetica"/>
              </a:rPr>
              <a:t>.), stack, and queue. </a:t>
            </a:r>
            <a:endParaRPr lang="en-US" altLang="zh-CN" i="1" dirty="0">
              <a:latin typeface="Helvetica" pitchFamily="34" charset="0"/>
              <a:ea typeface="宋体" pitchFamily="2" charset="-122"/>
            </a:endParaRP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295400" y="304800"/>
            <a:ext cx="8226425" cy="914400"/>
          </a:xfrm>
        </p:spPr>
        <p:txBody>
          <a:bodyPr/>
          <a:lstStyle/>
          <a:p>
            <a:r>
              <a:rPr lang="en-US" altLang="zh-CN" dirty="0">
                <a:latin typeface="Helvetica" pitchFamily="34" charset="0"/>
                <a:ea typeface="宋体" pitchFamily="2" charset="-122"/>
              </a:rPr>
              <a:t>The Need for Data Structures</a:t>
            </a:r>
          </a:p>
        </p:txBody>
      </p:sp>
      <p:sp>
        <p:nvSpPr>
          <p:cNvPr id="2051" name="Rectangle 3"/>
          <p:cNvSpPr>
            <a:spLocks noGrp="1" noChangeArrowheads="1"/>
          </p:cNvSpPr>
          <p:nvPr>
            <p:ph idx="1"/>
          </p:nvPr>
        </p:nvSpPr>
        <p:spPr>
          <a:xfrm>
            <a:off x="917575" y="1524000"/>
            <a:ext cx="8226425" cy="4572000"/>
          </a:xfrm>
        </p:spPr>
        <p:txBody>
          <a:bodyPr/>
          <a:lstStyle/>
          <a:p>
            <a:pPr>
              <a:buFontTx/>
              <a:buNone/>
            </a:pPr>
            <a:r>
              <a:rPr lang="en-US" altLang="zh-CN" dirty="0">
                <a:latin typeface="Helvetica" pitchFamily="34" charset="0"/>
                <a:ea typeface="宋体" pitchFamily="2" charset="-122"/>
              </a:rPr>
              <a:t>Data structures organize data</a:t>
            </a:r>
          </a:p>
          <a:p>
            <a:pPr>
              <a:buFontTx/>
              <a:buNone/>
            </a:pPr>
            <a:r>
              <a:rPr lang="en-US" altLang="zh-CN" dirty="0">
                <a:latin typeface="Helvetica" pitchFamily="34" charset="0"/>
                <a:ea typeface="宋体" pitchFamily="2" charset="-122"/>
                <a:sym typeface="Symbol" pitchFamily="18" charset="2"/>
              </a:rPr>
              <a:t>		 </a:t>
            </a:r>
            <a:r>
              <a:rPr lang="en-US" altLang="zh-CN" dirty="0">
                <a:latin typeface="Helvetica" pitchFamily="34" charset="0"/>
                <a:ea typeface="宋体" pitchFamily="2" charset="-122"/>
              </a:rPr>
              <a:t>more efficient programs.</a:t>
            </a:r>
          </a:p>
          <a:p>
            <a:pPr>
              <a:buFontTx/>
              <a:buNone/>
            </a:pPr>
            <a:r>
              <a:rPr lang="en-US" altLang="zh-CN" dirty="0">
                <a:latin typeface="Helvetica" pitchFamily="34" charset="0"/>
                <a:ea typeface="宋体" pitchFamily="2" charset="-122"/>
              </a:rPr>
              <a:t>More powerful computers </a:t>
            </a:r>
            <a:r>
              <a:rPr lang="en-US" altLang="zh-CN" dirty="0">
                <a:latin typeface="Helvetica" pitchFamily="34" charset="0"/>
                <a:ea typeface="宋体" pitchFamily="2" charset="-122"/>
                <a:sym typeface="Symbol" pitchFamily="18" charset="2"/>
              </a:rPr>
              <a:t> </a:t>
            </a:r>
            <a:r>
              <a:rPr lang="en-US" altLang="zh-CN" dirty="0">
                <a:latin typeface="Helvetica" pitchFamily="34" charset="0"/>
                <a:ea typeface="宋体" pitchFamily="2" charset="-122"/>
              </a:rPr>
              <a:t>more complex </a:t>
            </a:r>
            <a:r>
              <a:rPr lang="en-US" altLang="zh-CN" dirty="0" smtClean="0">
                <a:latin typeface="Helvetica" pitchFamily="34" charset="0"/>
                <a:ea typeface="宋体" pitchFamily="2" charset="-122"/>
              </a:rPr>
              <a:t>   						applications</a:t>
            </a:r>
            <a:r>
              <a:rPr lang="en-US" altLang="zh-CN" dirty="0">
                <a:latin typeface="Helvetica" pitchFamily="34" charset="0"/>
                <a:ea typeface="宋体" pitchFamily="2" charset="-122"/>
              </a:rPr>
              <a:t>.</a:t>
            </a:r>
          </a:p>
          <a:p>
            <a:pPr>
              <a:buFontTx/>
              <a:buNone/>
            </a:pPr>
            <a:r>
              <a:rPr lang="en-US" altLang="zh-CN" dirty="0">
                <a:latin typeface="Helvetica" pitchFamily="34" charset="0"/>
                <a:ea typeface="宋体" pitchFamily="2" charset="-122"/>
              </a:rPr>
              <a:t>More complex applications demand more calculations</a:t>
            </a:r>
            <a:r>
              <a:rPr lang="en-US" altLang="zh-CN" dirty="0" smtClean="0">
                <a:latin typeface="Helvetica" pitchFamily="34" charset="0"/>
                <a:ea typeface="宋体" pitchFamily="2" charset="-122"/>
              </a:rPr>
              <a:t>.</a:t>
            </a:r>
            <a:endParaRPr lang="en-US" altLang="zh-CN" dirty="0">
              <a:latin typeface="Helvetica" pitchFamily="34" charset="0"/>
              <a:ea typeface="宋体" pitchFamily="2" charset="-122"/>
            </a:endParaRP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371600" y="381000"/>
            <a:ext cx="8226425" cy="914400"/>
          </a:xfrm>
        </p:spPr>
        <p:txBody>
          <a:bodyPr/>
          <a:lstStyle/>
          <a:p>
            <a:r>
              <a:rPr lang="en-US" altLang="zh-CN" dirty="0">
                <a:latin typeface="Helvetica" pitchFamily="34" charset="0"/>
                <a:ea typeface="宋体" pitchFamily="2" charset="-122"/>
              </a:rPr>
              <a:t>Efficiency</a:t>
            </a:r>
          </a:p>
        </p:txBody>
      </p:sp>
      <p:sp>
        <p:nvSpPr>
          <p:cNvPr id="5123" name="Rectangle 3"/>
          <p:cNvSpPr>
            <a:spLocks noGrp="1" noChangeArrowheads="1"/>
          </p:cNvSpPr>
          <p:nvPr>
            <p:ph idx="1"/>
          </p:nvPr>
        </p:nvSpPr>
        <p:spPr>
          <a:xfrm>
            <a:off x="917575" y="1600200"/>
            <a:ext cx="8226425" cy="4570412"/>
          </a:xfrm>
        </p:spPr>
        <p:txBody>
          <a:bodyPr/>
          <a:lstStyle/>
          <a:p>
            <a:pPr>
              <a:buFontTx/>
              <a:buNone/>
            </a:pPr>
            <a:r>
              <a:rPr lang="en-US" altLang="zh-CN" dirty="0">
                <a:latin typeface="Helvetica" pitchFamily="34" charset="0"/>
                <a:ea typeface="宋体" pitchFamily="2" charset="-122"/>
              </a:rPr>
              <a:t>A solution is said to be </a:t>
            </a:r>
            <a:r>
              <a:rPr lang="en-US" altLang="zh-CN" u="sng" dirty="0">
                <a:latin typeface="Helvetica" pitchFamily="34" charset="0"/>
                <a:ea typeface="宋体" pitchFamily="2" charset="-122"/>
              </a:rPr>
              <a:t>efficient</a:t>
            </a:r>
            <a:r>
              <a:rPr lang="en-US" altLang="zh-CN" dirty="0">
                <a:latin typeface="Helvetica" pitchFamily="34" charset="0"/>
                <a:ea typeface="宋体" pitchFamily="2" charset="-122"/>
              </a:rPr>
              <a:t> if it solves the problem within its </a:t>
            </a:r>
            <a:r>
              <a:rPr lang="en-US" altLang="zh-CN" u="sng" dirty="0">
                <a:latin typeface="Helvetica" pitchFamily="34" charset="0"/>
                <a:ea typeface="宋体" pitchFamily="2" charset="-122"/>
              </a:rPr>
              <a:t>resource constraints</a:t>
            </a:r>
            <a:r>
              <a:rPr lang="en-US" altLang="zh-CN" dirty="0">
                <a:latin typeface="Helvetica" pitchFamily="34" charset="0"/>
                <a:ea typeface="宋体" pitchFamily="2" charset="-122"/>
              </a:rPr>
              <a:t>.</a:t>
            </a:r>
          </a:p>
          <a:p>
            <a:pPr lvl="1"/>
            <a:r>
              <a:rPr lang="en-US" altLang="zh-CN" dirty="0">
                <a:latin typeface="Helvetica" pitchFamily="34" charset="0"/>
                <a:ea typeface="宋体" pitchFamily="2" charset="-122"/>
              </a:rPr>
              <a:t>Space</a:t>
            </a:r>
          </a:p>
          <a:p>
            <a:pPr lvl="1"/>
            <a:r>
              <a:rPr lang="en-US" altLang="zh-CN" dirty="0">
                <a:latin typeface="Helvetica" pitchFamily="34" charset="0"/>
                <a:ea typeface="宋体" pitchFamily="2" charset="-122"/>
              </a:rPr>
              <a:t>Time</a:t>
            </a:r>
          </a:p>
          <a:p>
            <a:r>
              <a:rPr lang="en-US" altLang="zh-CN" dirty="0">
                <a:latin typeface="Helvetica" pitchFamily="34" charset="0"/>
                <a:ea typeface="宋体" pitchFamily="2" charset="-122"/>
              </a:rPr>
              <a:t>The </a:t>
            </a:r>
            <a:r>
              <a:rPr lang="en-US" altLang="zh-CN" u="sng" dirty="0">
                <a:latin typeface="Helvetica" pitchFamily="34" charset="0"/>
                <a:ea typeface="宋体" pitchFamily="2" charset="-122"/>
              </a:rPr>
              <a:t>cost</a:t>
            </a:r>
            <a:r>
              <a:rPr lang="en-US" altLang="zh-CN" dirty="0">
                <a:latin typeface="Helvetica" pitchFamily="34" charset="0"/>
                <a:ea typeface="宋体" pitchFamily="2" charset="-122"/>
              </a:rPr>
              <a:t> of a solution is the amount of resources that the solution consumes.</a:t>
            </a:r>
          </a:p>
          <a:p>
            <a:endParaRPr lang="en-US" altLang="zh-CN" dirty="0">
              <a:latin typeface="Helvetica" pitchFamily="34" charset="0"/>
              <a:ea typeface="宋体" pitchFamily="2" charset="-122"/>
            </a:endParaRPr>
          </a:p>
          <a:p>
            <a:endParaRPr lang="zh-CN" altLang="en-US" dirty="0">
              <a:latin typeface="Helvetica" pitchFamily="34" charset="0"/>
              <a:ea typeface="宋体" pitchFamily="2" charset="-122"/>
            </a:endParaRP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143000" y="304800"/>
            <a:ext cx="8226425" cy="914400"/>
          </a:xfrm>
        </p:spPr>
        <p:txBody>
          <a:bodyPr/>
          <a:lstStyle/>
          <a:p>
            <a:r>
              <a:rPr lang="en-US" altLang="zh-CN" dirty="0">
                <a:latin typeface="Helvetica" pitchFamily="34" charset="0"/>
                <a:ea typeface="宋体" pitchFamily="2" charset="-122"/>
              </a:rPr>
              <a:t>Selecting a Data Structure</a:t>
            </a:r>
          </a:p>
        </p:txBody>
      </p:sp>
      <p:sp>
        <p:nvSpPr>
          <p:cNvPr id="10243" name="Rectangle 3"/>
          <p:cNvSpPr>
            <a:spLocks noGrp="1" noChangeArrowheads="1"/>
          </p:cNvSpPr>
          <p:nvPr>
            <p:ph idx="1"/>
          </p:nvPr>
        </p:nvSpPr>
        <p:spPr>
          <a:xfrm>
            <a:off x="917575" y="1600200"/>
            <a:ext cx="8226425" cy="4570412"/>
          </a:xfrm>
        </p:spPr>
        <p:txBody>
          <a:bodyPr/>
          <a:lstStyle/>
          <a:p>
            <a:pPr marL="533400" indent="-533400">
              <a:lnSpc>
                <a:spcPct val="90000"/>
              </a:lnSpc>
              <a:buFontTx/>
              <a:buNone/>
            </a:pPr>
            <a:r>
              <a:rPr lang="en-US" altLang="zh-CN" dirty="0">
                <a:latin typeface="Helvetica" pitchFamily="34" charset="0"/>
                <a:ea typeface="宋体" pitchFamily="2" charset="-122"/>
              </a:rPr>
              <a:t>Select a data structure as follows:</a:t>
            </a:r>
          </a:p>
          <a:p>
            <a:pPr marL="533400" indent="-533400">
              <a:lnSpc>
                <a:spcPct val="90000"/>
              </a:lnSpc>
              <a:buFontTx/>
              <a:buAutoNum type="arabicPeriod"/>
            </a:pPr>
            <a:r>
              <a:rPr lang="en-US" altLang="zh-CN" dirty="0">
                <a:latin typeface="Helvetica" pitchFamily="34" charset="0"/>
                <a:ea typeface="宋体" pitchFamily="2" charset="-122"/>
              </a:rPr>
              <a:t>Analyze the problem to determine the resource constraints a solution must meet.</a:t>
            </a:r>
          </a:p>
          <a:p>
            <a:pPr marL="533400" indent="-533400">
              <a:lnSpc>
                <a:spcPct val="90000"/>
              </a:lnSpc>
              <a:buFontTx/>
              <a:buAutoNum type="arabicPeriod"/>
            </a:pPr>
            <a:r>
              <a:rPr lang="en-US" altLang="zh-CN" dirty="0">
                <a:latin typeface="Helvetica" pitchFamily="34" charset="0"/>
                <a:ea typeface="宋体" pitchFamily="2" charset="-122"/>
              </a:rPr>
              <a:t>Determine the basic operations that must be supported.  Quantify the resource constraints for each operation.</a:t>
            </a:r>
          </a:p>
          <a:p>
            <a:pPr marL="533400" indent="-533400">
              <a:lnSpc>
                <a:spcPct val="90000"/>
              </a:lnSpc>
              <a:buFontTx/>
              <a:buAutoNum type="arabicPeriod"/>
            </a:pPr>
            <a:r>
              <a:rPr lang="en-US" altLang="zh-CN" dirty="0">
                <a:latin typeface="Helvetica" pitchFamily="34" charset="0"/>
                <a:ea typeface="宋体" pitchFamily="2" charset="-122"/>
              </a:rPr>
              <a:t>Select the data structure that best meets these requirements.</a:t>
            </a: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7575" y="381000"/>
            <a:ext cx="8226425" cy="914400"/>
          </a:xfrm>
        </p:spPr>
        <p:txBody>
          <a:bodyPr/>
          <a:lstStyle/>
          <a:p>
            <a:r>
              <a:rPr lang="en-US" altLang="zh-CN" dirty="0">
                <a:latin typeface="Helvetica" pitchFamily="34" charset="0"/>
                <a:ea typeface="宋体" pitchFamily="2" charset="-122"/>
              </a:rPr>
              <a:t>Some Questions to Ask</a:t>
            </a:r>
          </a:p>
        </p:txBody>
      </p:sp>
      <p:sp>
        <p:nvSpPr>
          <p:cNvPr id="12291" name="Rectangle 3"/>
          <p:cNvSpPr>
            <a:spLocks noGrp="1" noChangeArrowheads="1"/>
          </p:cNvSpPr>
          <p:nvPr>
            <p:ph idx="1"/>
          </p:nvPr>
        </p:nvSpPr>
        <p:spPr>
          <a:xfrm>
            <a:off x="917575" y="1600200"/>
            <a:ext cx="8226425" cy="4570412"/>
          </a:xfrm>
        </p:spPr>
        <p:txBody>
          <a:bodyPr/>
          <a:lstStyle/>
          <a:p>
            <a:r>
              <a:rPr lang="en-US" altLang="zh-CN" dirty="0">
                <a:latin typeface="Helvetica" pitchFamily="34" charset="0"/>
                <a:ea typeface="宋体" pitchFamily="2" charset="-122"/>
              </a:rPr>
              <a:t>Are all data inserted into the data structure at the beginning, or are insertions interspersed with other operations?</a:t>
            </a:r>
          </a:p>
          <a:p>
            <a:r>
              <a:rPr lang="en-US" altLang="zh-CN" dirty="0">
                <a:latin typeface="Helvetica" pitchFamily="34" charset="0"/>
                <a:ea typeface="宋体" pitchFamily="2" charset="-122"/>
              </a:rPr>
              <a:t>Can data be deleted?</a:t>
            </a:r>
          </a:p>
          <a:p>
            <a:r>
              <a:rPr lang="en-US" altLang="zh-CN" dirty="0">
                <a:latin typeface="Helvetica" pitchFamily="34" charset="0"/>
                <a:ea typeface="宋体" pitchFamily="2" charset="-122"/>
              </a:rPr>
              <a:t>Are all data processed in some well-defined order, or is random access allowed?</a:t>
            </a:r>
          </a:p>
          <a:p>
            <a:endParaRPr lang="zh-CN" altLang="en-US" dirty="0">
              <a:latin typeface="Helvetica" pitchFamily="34" charset="0"/>
              <a:ea typeface="宋体" pitchFamily="2" charset="-122"/>
            </a:endParaRPr>
          </a:p>
        </p:txBody>
      </p:sp>
      <p:sp>
        <p:nvSpPr>
          <p:cNvPr id="4" name="TextBox 3"/>
          <p:cNvSpPr txBox="1"/>
          <p:nvPr/>
        </p:nvSpPr>
        <p:spPr>
          <a:xfrm>
            <a:off x="7086600" y="457200"/>
            <a:ext cx="165519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4460</TotalTime>
  <Words>2513</Words>
  <Application>Microsoft Office PowerPoint</Application>
  <PresentationFormat>On-screen Show (4:3)</PresentationFormat>
  <Paragraphs>512</Paragraphs>
  <Slides>45</Slides>
  <Notes>11</Notes>
  <HiddenSlides>0</HiddenSlides>
  <MMClips>0</MMClips>
  <ScaleCrop>false</ScaleCrop>
  <HeadingPairs>
    <vt:vector size="8" baseType="variant">
      <vt:variant>
        <vt:lpstr>Fonts Used</vt:lpstr>
      </vt:variant>
      <vt:variant>
        <vt:i4>16</vt:i4>
      </vt:variant>
      <vt:variant>
        <vt:lpstr>Theme</vt:lpstr>
      </vt:variant>
      <vt:variant>
        <vt:i4>1</vt:i4>
      </vt:variant>
      <vt:variant>
        <vt:lpstr>Embedded OLE Servers</vt:lpstr>
      </vt:variant>
      <vt:variant>
        <vt:i4>4</vt:i4>
      </vt:variant>
      <vt:variant>
        <vt:lpstr>Slide Titles</vt:lpstr>
      </vt:variant>
      <vt:variant>
        <vt:i4>45</vt:i4>
      </vt:variant>
    </vt:vector>
  </HeadingPairs>
  <TitlesOfParts>
    <vt:vector size="66" baseType="lpstr">
      <vt:lpstr>微軟正黑體</vt:lpstr>
      <vt:lpstr>新細明體</vt:lpstr>
      <vt:lpstr>宋体</vt:lpstr>
      <vt:lpstr>Arial</vt:lpstr>
      <vt:lpstr>Calibri</vt:lpstr>
      <vt:lpstr>Corbel</vt:lpstr>
      <vt:lpstr>Courier New</vt:lpstr>
      <vt:lpstr>Gill Sans MT</vt:lpstr>
      <vt:lpstr>Helvetica</vt:lpstr>
      <vt:lpstr>HY엽서L</vt:lpstr>
      <vt:lpstr>华文中宋</vt:lpstr>
      <vt:lpstr>Symbol</vt:lpstr>
      <vt:lpstr>Times New Roman</vt:lpstr>
      <vt:lpstr>Verdana</vt:lpstr>
      <vt:lpstr>Wingdings</vt:lpstr>
      <vt:lpstr>Wingdings 2</vt:lpstr>
      <vt:lpstr>Solstice</vt:lpstr>
      <vt:lpstr>Equation</vt:lpstr>
      <vt:lpstr>Visio</vt:lpstr>
      <vt:lpstr>Worksheet</vt:lpstr>
      <vt:lpstr>Clip</vt:lpstr>
      <vt:lpstr>Data Structures and Algorithms IT12112</vt:lpstr>
      <vt:lpstr>PowerPoint Presentation</vt:lpstr>
      <vt:lpstr>Organizing Data</vt:lpstr>
      <vt:lpstr>What is a Data Structure ?</vt:lpstr>
      <vt:lpstr>Data Structure (cont.)</vt:lpstr>
      <vt:lpstr>The Need for Data Structures</vt:lpstr>
      <vt:lpstr>Efficiency</vt:lpstr>
      <vt:lpstr>Selecting a Data Structure</vt:lpstr>
      <vt:lpstr>Some Questions to Ask</vt:lpstr>
      <vt:lpstr>Data Structure Philosophy</vt:lpstr>
      <vt:lpstr>Properties of a Data Structure ?</vt:lpstr>
      <vt:lpstr>Basic Data Structures</vt:lpstr>
      <vt:lpstr>Scalar Data Structure</vt:lpstr>
      <vt:lpstr>  Linear Data Structure  </vt:lpstr>
      <vt:lpstr>PowerPoint Presentation</vt:lpstr>
      <vt:lpstr>Non Linear data structure</vt:lpstr>
      <vt:lpstr>Why proper data structures in computing?</vt:lpstr>
      <vt:lpstr>Algorithms and Programs</vt:lpstr>
      <vt:lpstr>What is An Algorithm ?</vt:lpstr>
      <vt:lpstr>To check Prime</vt:lpstr>
      <vt:lpstr>Algorithm Properties</vt:lpstr>
      <vt:lpstr>Algorithm Efficiency</vt:lpstr>
      <vt:lpstr>Algorithm Efficiency (cont)</vt:lpstr>
      <vt:lpstr>How to Measure Efficiency?</vt:lpstr>
      <vt:lpstr>The Process of Algorithm Development</vt:lpstr>
      <vt:lpstr>Analysis of Algorithm</vt:lpstr>
      <vt:lpstr>Mathematical Background</vt:lpstr>
      <vt:lpstr>Mathematical Background</vt:lpstr>
      <vt:lpstr>Mathematical Background</vt:lpstr>
      <vt:lpstr>Mathematical Background</vt:lpstr>
      <vt:lpstr>Big Oh Notation (O)</vt:lpstr>
      <vt:lpstr>Big Oh Notation (O)</vt:lpstr>
      <vt:lpstr>Examples</vt:lpstr>
      <vt:lpstr>Advantages of O Notation</vt:lpstr>
      <vt:lpstr>PowerPoint Presentation</vt:lpstr>
      <vt:lpstr>Big-Oh Notation </vt:lpstr>
      <vt:lpstr>Big-Oh Notation (Formal Definition)</vt:lpstr>
      <vt:lpstr>Big-Oh Example</vt:lpstr>
      <vt:lpstr>PowerPoint Presentation</vt:lpstr>
      <vt:lpstr>Big-Oh Rules</vt:lpstr>
      <vt:lpstr>PowerPoint Presentation</vt:lpstr>
      <vt:lpstr>Efficiency of Algorithms</vt:lpstr>
      <vt:lpstr>Efficiency of Algorithms (Cont.)</vt:lpstr>
      <vt:lpstr>Best, Worst, Average Cases</vt:lpstr>
      <vt:lpstr>Counting Primitive Operations (Worst Case)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Structures and Algorithms IT2003</dc:title>
  <dc:creator>admin-23</dc:creator>
  <cp:lastModifiedBy>HELLO USER™</cp:lastModifiedBy>
  <cp:revision>164</cp:revision>
  <dcterms:created xsi:type="dcterms:W3CDTF">2011-08-03T21:14:51Z</dcterms:created>
  <dcterms:modified xsi:type="dcterms:W3CDTF">2016-09-20T04:59:29Z</dcterms:modified>
</cp:coreProperties>
</file>